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9" r:id="rId2"/>
    <p:sldId id="437" r:id="rId3"/>
    <p:sldId id="414" r:id="rId4"/>
    <p:sldId id="454" r:id="rId5"/>
    <p:sldId id="455" r:id="rId6"/>
    <p:sldId id="456" r:id="rId7"/>
    <p:sldId id="457" r:id="rId8"/>
    <p:sldId id="458" r:id="rId9"/>
    <p:sldId id="460" r:id="rId10"/>
    <p:sldId id="461" r:id="rId11"/>
    <p:sldId id="453" r:id="rId12"/>
    <p:sldId id="462" r:id="rId13"/>
    <p:sldId id="463" r:id="rId14"/>
    <p:sldId id="443" r:id="rId15"/>
    <p:sldId id="464" r:id="rId16"/>
    <p:sldId id="465" r:id="rId17"/>
    <p:sldId id="467" r:id="rId18"/>
    <p:sldId id="466" r:id="rId19"/>
    <p:sldId id="470" r:id="rId20"/>
    <p:sldId id="469" r:id="rId21"/>
    <p:sldId id="471" r:id="rId22"/>
    <p:sldId id="468" r:id="rId23"/>
    <p:sldId id="472" r:id="rId24"/>
    <p:sldId id="474" r:id="rId25"/>
    <p:sldId id="479" r:id="rId26"/>
    <p:sldId id="480" r:id="rId27"/>
    <p:sldId id="476" r:id="rId28"/>
    <p:sldId id="477" r:id="rId29"/>
    <p:sldId id="478" r:id="rId30"/>
    <p:sldId id="473" r:id="rId31"/>
    <p:sldId id="481" r:id="rId32"/>
    <p:sldId id="491" r:id="rId33"/>
    <p:sldId id="482" r:id="rId34"/>
    <p:sldId id="485" r:id="rId35"/>
    <p:sldId id="486" r:id="rId36"/>
    <p:sldId id="487" r:id="rId37"/>
    <p:sldId id="488" r:id="rId38"/>
    <p:sldId id="489" r:id="rId39"/>
    <p:sldId id="490" r:id="rId4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pos="5544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orient="horz" pos="528" userDrawn="1">
          <p15:clr>
            <a:srgbClr val="A4A3A4"/>
          </p15:clr>
        </p15:guide>
        <p15:guide id="5" orient="horz" pos="3768" userDrawn="1">
          <p15:clr>
            <a:srgbClr val="A4A3A4"/>
          </p15:clr>
        </p15:guide>
        <p15:guide id="6" orient="horz" pos="3384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8" pos="4128" userDrawn="1">
          <p15:clr>
            <a:srgbClr val="A4A3A4"/>
          </p15:clr>
        </p15:guide>
        <p15:guide id="9" orient="horz" pos="2616" userDrawn="1">
          <p15:clr>
            <a:srgbClr val="A4A3A4"/>
          </p15:clr>
        </p15:guide>
        <p15:guide id="10" userDrawn="1">
          <p15:clr>
            <a:srgbClr val="A4A3A4"/>
          </p15:clr>
        </p15:guide>
        <p15:guide id="11" orient="horz" pos="2256" userDrawn="1">
          <p15:clr>
            <a:srgbClr val="A4A3A4"/>
          </p15:clr>
        </p15:guide>
        <p15:guide id="12" pos="50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ala Trim" initials="P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D70000"/>
    <a:srgbClr val="E9F6F6"/>
    <a:srgbClr val="0B3081"/>
    <a:srgbClr val="D7E9F2"/>
    <a:srgbClr val="FFFDE0"/>
    <a:srgbClr val="CFDCE7"/>
    <a:srgbClr val="F9F0C2"/>
    <a:srgbClr val="00ADEE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86828" autoAdjust="0"/>
  </p:normalViewPr>
  <p:slideViewPr>
    <p:cSldViewPr snapToGrid="0" showGuides="1">
      <p:cViewPr varScale="1">
        <p:scale>
          <a:sx n="80" d="100"/>
          <a:sy n="80" d="100"/>
        </p:scale>
        <p:origin x="96" y="648"/>
      </p:cViewPr>
      <p:guideLst>
        <p:guide orient="horz" pos="3000"/>
        <p:guide pos="5544"/>
        <p:guide pos="216"/>
        <p:guide orient="horz" pos="528"/>
        <p:guide orient="horz" pos="3768"/>
        <p:guide orient="horz" pos="3384"/>
        <p:guide orient="horz" pos="960"/>
        <p:guide pos="4128"/>
        <p:guide orient="horz" pos="2616"/>
        <p:guide/>
        <p:guide orient="horz" pos="2256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3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B6229F-CC72-43BF-9BA0-5D2E711E9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5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D7151C-8607-4119-8FBA-40C98127D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B338-E0F0-D24A-8D78-CCDCA9D62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B338-E0F0-D24A-8D78-CCDCA9D62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6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910498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94328"/>
            <a:ext cx="7772400" cy="44016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075178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059288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495013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812" y="144534"/>
            <a:ext cx="6144187" cy="90688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E47FA-F775-4A1A-971F-8F00ECBF56ED}"/>
              </a:ext>
            </a:extLst>
          </p:cNvPr>
          <p:cNvSpPr/>
          <p:nvPr userDrawn="1"/>
        </p:nvSpPr>
        <p:spPr>
          <a:xfrm>
            <a:off x="590946" y="274810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B3081"/>
                </a:solidFill>
                <a:latin typeface="+mj-lt"/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2588586253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884201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7213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753557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83695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8569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06320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2"/>
            <a:ext cx="7772400" cy="10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35689"/>
            <a:ext cx="7772400" cy="47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gray">
          <a:xfrm>
            <a:off x="-2868" y="6402988"/>
            <a:ext cx="9144000" cy="457200"/>
          </a:xfrm>
          <a:prstGeom prst="rect">
            <a:avLst/>
          </a:prstGeom>
          <a:solidFill>
            <a:srgbClr val="0B3081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17" name="TextBox 18"/>
          <p:cNvSpPr txBox="1">
            <a:spLocks noChangeArrowheads="1"/>
          </p:cNvSpPr>
          <p:nvPr userDrawn="1"/>
        </p:nvSpPr>
        <p:spPr bwMode="auto">
          <a:xfrm>
            <a:off x="8421787" y="6437912"/>
            <a:ext cx="673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BF99CB4-5873-4A68-928F-B77E57D2F814}" type="slidenum">
              <a:rPr lang="en-US" altLang="en-US" sz="14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6" y="6462783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0"/>
          <p:cNvSpPr txBox="1">
            <a:spLocks noChangeArrowheads="1"/>
          </p:cNvSpPr>
          <p:nvPr userDrawn="1"/>
        </p:nvSpPr>
        <p:spPr bwMode="auto">
          <a:xfrm>
            <a:off x="3005672" y="6484355"/>
            <a:ext cx="3969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Copyright © 2020, 2016, 2012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61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30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3.png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78B979-9D78-4130-8298-2F04FCE9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92150"/>
            <a:ext cx="4191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600" kern="0" dirty="0"/>
              <a:t>Chapter 2</a:t>
            </a:r>
            <a:br>
              <a:rPr lang="en-GB" altLang="en-US" sz="4800" kern="0" dirty="0"/>
            </a:br>
            <a:br>
              <a:rPr lang="en-GB" altLang="en-US" sz="4800" kern="0" dirty="0"/>
            </a:br>
            <a:br>
              <a:rPr lang="en-GB" altLang="en-US" kern="0" dirty="0"/>
            </a:br>
            <a:br>
              <a:rPr lang="en-GB" altLang="en-US" kern="0" dirty="0"/>
            </a:br>
            <a:endParaRPr lang="en-GB" altLang="en-US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CE5FC3-8564-436D-B7C4-16228B86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989138"/>
            <a:ext cx="48244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 dirty="0"/>
              <a:t>Graphs</a:t>
            </a:r>
            <a:br>
              <a:rPr lang="en-GB" altLang="en-US" kern="0" dirty="0"/>
            </a:br>
            <a:br>
              <a:rPr lang="en-GB" altLang="en-US" kern="0" dirty="0"/>
            </a:br>
            <a:endParaRPr lang="en-GB" alt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69593-7EBB-4ACA-90A3-27B9B1FB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863600"/>
            <a:ext cx="381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an Equation by Plotting Points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D1834-C84C-4E24-9AD0-2D97644D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51" y="1238663"/>
            <a:ext cx="3619048" cy="409523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2D56F6E-4AFA-427C-85EC-CE44AA9C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15477"/>
              </p:ext>
            </p:extLst>
          </p:nvPr>
        </p:nvGraphicFramePr>
        <p:xfrm>
          <a:off x="7547058" y="4116662"/>
          <a:ext cx="1041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4" imgW="1041120" imgH="723600" progId="Equation.DSMT4">
                  <p:embed/>
                </p:oleObj>
              </mc:Choice>
              <mc:Fallback>
                <p:oleObj name="Equation" r:id="rId4" imgW="1041120" imgH="723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2D56F6E-4AFA-427C-85EC-CE44AA9C8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7058" y="4116662"/>
                        <a:ext cx="1041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C995A35-84A9-4C6C-BC97-C4EBF0BDBBAA}"/>
              </a:ext>
            </a:extLst>
          </p:cNvPr>
          <p:cNvSpPr/>
          <p:nvPr/>
        </p:nvSpPr>
        <p:spPr>
          <a:xfrm>
            <a:off x="685799" y="1435689"/>
            <a:ext cx="45851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Plotting these points and connecting them with a smooth curve gives the graph (a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parabola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 shown in the figure.  </a:t>
            </a:r>
            <a:endParaRPr lang="en-US" sz="1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21454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326A-046A-471D-8068-2FD2AEEF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F870-BC5C-4777-9E25-5FEBEBCC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points, if any, at which a graph crosses or touches the coordinate axes are called the </a:t>
            </a:r>
            <a:r>
              <a:rPr lang="en-US" b="1" dirty="0">
                <a:cs typeface="Times New Roman" panose="02020603050405020304" pitchFamily="18" charset="0"/>
              </a:rPr>
              <a:t>intercepts </a:t>
            </a:r>
            <a:r>
              <a:rPr lang="en-US" dirty="0">
                <a:cs typeface="Times New Roman" panose="02020603050405020304" pitchFamily="18" charset="0"/>
              </a:rPr>
              <a:t>of the graph.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-coordinate of a point at which the graph crosses or touches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-axis is an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b="1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="1" dirty="0">
                <a:cs typeface="Times New Roman" panose="02020603050405020304" pitchFamily="18" charset="0"/>
              </a:rPr>
              <a:t>-intercept, </a:t>
            </a:r>
            <a:r>
              <a:rPr lang="en-US" dirty="0">
                <a:cs typeface="Times New Roman" panose="02020603050405020304" pitchFamily="18" charset="0"/>
              </a:rPr>
              <a:t>and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-coordinate of a point at which the graph crosses or touches the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-axis is a </a:t>
            </a:r>
            <a:r>
              <a:rPr lang="en-US" b="1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="1" dirty="0">
                <a:cs typeface="Times New Roman" panose="02020603050405020304" pitchFamily="18" charset="0"/>
              </a:rPr>
              <a:t>-intercept.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9638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326A-046A-471D-8068-2FD2AEEF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F870-BC5C-4777-9E25-5FEBEBCCF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For a graph to be complete, all its intercepts must be displayed.</a:t>
            </a:r>
            <a:endParaRPr lang="en-US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340D36A-7FB4-4E20-B51C-770D570E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77" y="2596979"/>
            <a:ext cx="4603646" cy="35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42207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4: </a:t>
            </a:r>
            <a:r>
              <a:rPr lang="en-US" dirty="0"/>
              <a:t>Finding Intercepts from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2C96C611-C1F4-4C29-BF4D-AEDC9B82361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Find the intercepts of the graph. What are its </a:t>
                </a:r>
                <a:br>
                  <a:rPr lang="en-US" dirty="0">
                    <a:cs typeface="Times New Roman" panose="02020603050405020304" pitchFamily="18" charset="0"/>
                  </a:rPr>
                </a:b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cs typeface="Times New Roman" panose="02020603050405020304" pitchFamily="18" charset="0"/>
                  </a:rPr>
                  <a:t>-intercepts? What are its </a:t>
                </a: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cs typeface="Times New Roman" panose="02020603050405020304" pitchFamily="18" charset="0"/>
                  </a:rPr>
                  <a:t>-intercepts?</a:t>
                </a:r>
              </a:p>
              <a:p>
                <a:pPr marL="461963" indent="-461963">
                  <a:spcBef>
                    <a:spcPts val="0"/>
                  </a:spcBef>
                </a:pPr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cs typeface="Times New Roman" panose="02020603050405020304" pitchFamily="18" charset="0"/>
                  </a:rPr>
                  <a:t>The intercepts on the 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graph are the points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 0), (3, 0), </a:t>
                </a:r>
                <a:r>
                  <a:rPr lang="en-US" dirty="0">
                    <a:cs typeface="Times New Roman" panose="02020603050405020304" pitchFamily="18" charset="0"/>
                  </a:rPr>
                  <a:t>and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(0,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 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The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cs typeface="Times New Roman" panose="02020603050405020304" pitchFamily="18" charset="0"/>
                  </a:rPr>
                  <a:t>intercepts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are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and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</a:p>
              <a:p>
                <a:r>
                  <a:rPr lang="en-US" dirty="0">
                    <a:cs typeface="Times New Roman" panose="02020603050405020304" pitchFamily="18" charset="0"/>
                  </a:rPr>
                  <a:t>The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cs typeface="Times New Roman" panose="02020603050405020304" pitchFamily="18" charset="0"/>
                  </a:rPr>
                  <a:t>intercept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is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</p:txBody>
          </p:sp>
        </mc:Choice>
        <mc:Fallback xmlns="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2C96C611-C1F4-4C29-BF4D-AEDC9B823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47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F1F7EFB-C505-4B80-8898-DDF97FAE6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23" y="2363703"/>
            <a:ext cx="3700131" cy="3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224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Intercepts from an Equation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B6E718-E759-4E45-80E9-AD090FA99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1447800"/>
            <a:ext cx="8679903" cy="20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3889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5: </a:t>
            </a:r>
            <a:r>
              <a:rPr lang="en-US" dirty="0"/>
              <a:t>Finding Intercepts from an Equation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23389"/>
            <a:ext cx="7772400" cy="4775981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Find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intercept(s) and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intercept(s) of the graph of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</a:t>
            </a:r>
            <a:r>
              <a:rPr lang="en-US" dirty="0">
                <a:cs typeface="Times New Roman" panose="02020603050405020304" pitchFamily="18" charset="0"/>
              </a:rPr>
              <a:t>. then graph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</a:t>
            </a:r>
            <a:r>
              <a:rPr lang="en-US" dirty="0">
                <a:cs typeface="Times New Roman" panose="02020603050405020304" pitchFamily="18" charset="0"/>
              </a:rPr>
              <a:t> by plotting points.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To find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intercept(s), let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s-E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 obtain the equation</a:t>
            </a:r>
          </a:p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		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 = </a:t>
            </a:r>
            <a:r>
              <a:rPr lang="es-E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0</a:t>
            </a:r>
            <a:endParaRPr lang="es-ES" sz="2400" dirty="0">
              <a:solidFill>
                <a:srgbClr val="D70000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The equation has two solutions,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–3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–3.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A21765-6755-4675-9D98-0EA25DC5F79C}"/>
              </a:ext>
            </a:extLst>
          </p:cNvPr>
          <p:cNvSpPr txBox="1"/>
          <p:nvPr/>
        </p:nvSpPr>
        <p:spPr>
          <a:xfrm>
            <a:off x="2431607" y="4430686"/>
            <a:ext cx="396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cs typeface="Times New Roman" panose="02020603050405020304" pitchFamily="18" charset="0"/>
              </a:rPr>
              <a:t>x</a:t>
            </a:r>
            <a:r>
              <a:rPr lang="es-ES" dirty="0">
                <a:cs typeface="Times New Roman" panose="02020603050405020304" pitchFamily="18" charset="0"/>
              </a:rPr>
              <a:t> – 3 = 0   </a:t>
            </a:r>
            <a:r>
              <a:rPr lang="es-ES" dirty="0" err="1">
                <a:latin typeface="+mj-lt"/>
                <a:cs typeface="Times New Roman" panose="02020603050405020304" pitchFamily="18" charset="0"/>
              </a:rPr>
              <a:t>or</a:t>
            </a:r>
            <a:r>
              <a:rPr lang="es-ES" dirty="0">
                <a:cs typeface="Times New Roman" panose="02020603050405020304" pitchFamily="18" charset="0"/>
              </a:rPr>
              <a:t>   </a:t>
            </a:r>
            <a:r>
              <a:rPr lang="es-ES" i="1" dirty="0">
                <a:cs typeface="Times New Roman" panose="02020603050405020304" pitchFamily="18" charset="0"/>
              </a:rPr>
              <a:t>x</a:t>
            </a:r>
            <a:r>
              <a:rPr lang="es-ES" dirty="0">
                <a:cs typeface="Times New Roman" panose="02020603050405020304" pitchFamily="18" charset="0"/>
              </a:rPr>
              <a:t> + 3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5F107-336A-46EF-A4E8-4CC03C444789}"/>
              </a:ext>
            </a:extLst>
          </p:cNvPr>
          <p:cNvSpPr txBox="1"/>
          <p:nvPr/>
        </p:nvSpPr>
        <p:spPr>
          <a:xfrm>
            <a:off x="3168815" y="4878460"/>
            <a:ext cx="343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cs typeface="Times New Roman" panose="02020603050405020304" pitchFamily="18" charset="0"/>
              </a:rPr>
              <a:t>x</a:t>
            </a:r>
            <a:r>
              <a:rPr lang="es-ES" dirty="0">
                <a:cs typeface="Times New Roman" panose="02020603050405020304" pitchFamily="18" charset="0"/>
              </a:rPr>
              <a:t> = 3   </a:t>
            </a:r>
            <a:r>
              <a:rPr lang="es-ES" dirty="0" err="1">
                <a:latin typeface="+mj-lt"/>
                <a:cs typeface="Times New Roman" panose="02020603050405020304" pitchFamily="18" charset="0"/>
              </a:rPr>
              <a:t>or</a:t>
            </a:r>
            <a:r>
              <a:rPr lang="es-ES" dirty="0">
                <a:cs typeface="Times New Roman" panose="02020603050405020304" pitchFamily="18" charset="0"/>
              </a:rPr>
              <a:t>         </a:t>
            </a:r>
            <a:r>
              <a:rPr lang="es-ES" i="1" dirty="0">
                <a:cs typeface="Times New Roman" panose="02020603050405020304" pitchFamily="18" charset="0"/>
              </a:rPr>
              <a:t>x</a:t>
            </a:r>
            <a:r>
              <a:rPr lang="es-ES" dirty="0">
                <a:cs typeface="Times New Roman" panose="02020603050405020304" pitchFamily="18" charset="0"/>
              </a:rPr>
              <a:t> = –3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8BC2C-FA00-4E33-8748-B0BE5FF3DA4E}"/>
              </a:ext>
            </a:extLst>
          </p:cNvPr>
          <p:cNvSpPr txBox="1"/>
          <p:nvPr/>
        </p:nvSpPr>
        <p:spPr>
          <a:xfrm>
            <a:off x="795671" y="3938950"/>
            <a:ext cx="38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cs typeface="Times New Roman" panose="02020603050405020304" pitchFamily="18" charset="0"/>
              </a:rPr>
              <a:t> (</a:t>
            </a:r>
            <a:r>
              <a:rPr lang="es-ES" i="1" dirty="0">
                <a:cs typeface="Times New Roman" panose="02020603050405020304" pitchFamily="18" charset="0"/>
              </a:rPr>
              <a:t>x</a:t>
            </a:r>
            <a:r>
              <a:rPr lang="es-ES" dirty="0">
                <a:cs typeface="Times New Roman" panose="02020603050405020304" pitchFamily="18" charset="0"/>
              </a:rPr>
              <a:t> – 3)(</a:t>
            </a:r>
            <a:r>
              <a:rPr lang="es-ES" i="1" dirty="0">
                <a:cs typeface="Times New Roman" panose="02020603050405020304" pitchFamily="18" charset="0"/>
              </a:rPr>
              <a:t>x</a:t>
            </a:r>
            <a:r>
              <a:rPr lang="es-ES" dirty="0">
                <a:cs typeface="Times New Roman" panose="02020603050405020304" pitchFamily="18" charset="0"/>
              </a:rPr>
              <a:t> + 3)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8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5: </a:t>
            </a:r>
            <a:r>
              <a:rPr lang="en-US" dirty="0"/>
              <a:t>Finding Intercepts from an Equation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To find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intercept(s), let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s-E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in the equation.</a:t>
            </a:r>
          </a:p>
          <a:p>
            <a:pPr algn="ctr"/>
            <a:r>
              <a:rPr lang="en-US" i="1" dirty="0">
                <a:latin typeface="+mn-lt"/>
                <a:cs typeface="Times New Roman" panose="02020603050405020304" pitchFamily="18" charset="0"/>
              </a:rPr>
              <a:t>y = 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 </a:t>
            </a:r>
          </a:p>
          <a:p>
            <a:pPr algn="ctr"/>
            <a:r>
              <a:rPr lang="en-US" i="1" dirty="0">
                <a:latin typeface="+mn-lt"/>
                <a:cs typeface="Times New Roman" panose="02020603050405020304" pitchFamily="18" charset="0"/>
              </a:rPr>
              <a:t>y = </a:t>
            </a:r>
            <a:r>
              <a:rPr lang="es-E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0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</a:t>
            </a:r>
            <a:endParaRPr lang="es-ES" dirty="0">
              <a:solidFill>
                <a:srgbClr val="EC008D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i="1" dirty="0">
                <a:latin typeface="+mn-lt"/>
                <a:cs typeface="Times New Roman" panose="02020603050405020304" pitchFamily="18" charset="0"/>
              </a:rPr>
              <a:t>			    y =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–9</a:t>
            </a:r>
            <a:endParaRPr lang="es-ES" dirty="0">
              <a:solidFill>
                <a:srgbClr val="EC008D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 is 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–9.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33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5: </a:t>
            </a:r>
            <a:r>
              <a:rPr lang="en-US" dirty="0"/>
              <a:t>Finding Intercepts from an Equation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3F612E-860A-4B50-8E84-259C8883B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4"/>
          <a:stretch/>
        </p:blipFill>
        <p:spPr>
          <a:xfrm>
            <a:off x="5768357" y="2602316"/>
            <a:ext cx="2919835" cy="376777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219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cs typeface="Times New Roman" panose="02020603050405020304" pitchFamily="18" charset="0"/>
              </a:rPr>
              <a:t>Since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kern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u="sng" kern="0" dirty="0">
                <a:latin typeface="+mn-lt"/>
                <a:cs typeface="Times New Roman" panose="02020603050405020304" pitchFamily="18" charset="0"/>
              </a:rPr>
              <a:t>&gt;</a:t>
            </a:r>
            <a:r>
              <a:rPr lang="en-US" kern="0" dirty="0">
                <a:latin typeface="+mn-lt"/>
                <a:cs typeface="Times New Roman" panose="02020603050405020304" pitchFamily="18" charset="0"/>
              </a:rPr>
              <a:t> 0 </a:t>
            </a:r>
            <a:r>
              <a:rPr lang="en-US" kern="0" dirty="0">
                <a:cs typeface="Times New Roman" panose="02020603050405020304" pitchFamily="18" charset="0"/>
              </a:rPr>
              <a:t>for all </a:t>
            </a:r>
            <a:r>
              <a:rPr lang="en-US" i="1" kern="0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kern="0" dirty="0">
                <a:cs typeface="Times New Roman" panose="02020603050405020304" pitchFamily="18" charset="0"/>
              </a:rPr>
              <a:t>, we deduce from the equation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= 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 </a:t>
            </a:r>
            <a:r>
              <a:rPr lang="en-US" dirty="0">
                <a:cs typeface="Times New Roman" panose="02020603050405020304" pitchFamily="18" charset="0"/>
              </a:rPr>
              <a:t>that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+mn-lt"/>
                <a:cs typeface="Times New Roman" panose="02020603050405020304" pitchFamily="18" charset="0"/>
              </a:rPr>
              <a:t>&gt;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–9 </a:t>
            </a:r>
            <a:r>
              <a:rPr lang="en-US" dirty="0">
                <a:cs typeface="Times New Roman" panose="02020603050405020304" pitchFamily="18" charset="0"/>
              </a:rPr>
              <a:t>for all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. This information, the intercepts, and the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points from the table below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enable us to graph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= 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9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1C84B0-E65E-4899-B5A7-D9761DB09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47939"/>
              </p:ext>
            </p:extLst>
          </p:nvPr>
        </p:nvGraphicFramePr>
        <p:xfrm>
          <a:off x="685799" y="3774440"/>
          <a:ext cx="3747978" cy="228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58">
                  <a:extLst>
                    <a:ext uri="{9D8B030D-6E8A-4147-A177-3AD203B41FA5}">
                      <a16:colId xmlns:a16="http://schemas.microsoft.com/office/drawing/2014/main" val="2590694170"/>
                    </a:ext>
                  </a:extLst>
                </a:gridCol>
                <a:gridCol w="1644616">
                  <a:extLst>
                    <a:ext uri="{9D8B030D-6E8A-4147-A177-3AD203B41FA5}">
                      <a16:colId xmlns:a16="http://schemas.microsoft.com/office/drawing/2014/main" val="2565282793"/>
                    </a:ext>
                  </a:extLst>
                </a:gridCol>
                <a:gridCol w="1404904">
                  <a:extLst>
                    <a:ext uri="{9D8B030D-6E8A-4147-A177-3AD203B41FA5}">
                      <a16:colId xmlns:a16="http://schemas.microsoft.com/office/drawing/2014/main" val="2348698760"/>
                    </a:ext>
                  </a:extLst>
                </a:gridCol>
              </a:tblGrid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y = x</a:t>
                      </a:r>
                      <a:r>
                        <a:rPr lang="en-US" sz="2400" baseline="48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– 9 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9682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–4 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–4, 7)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2395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–2, –5)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21582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 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03998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(4, 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60541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CB3D7814-595F-42E4-BA2D-2F625E15A249}"/>
              </a:ext>
            </a:extLst>
          </p:cNvPr>
          <p:cNvSpPr/>
          <p:nvPr/>
        </p:nvSpPr>
        <p:spPr bwMode="auto">
          <a:xfrm>
            <a:off x="7070017" y="5930986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34458B-1579-48F2-9463-0211DC0DEAB8}"/>
              </a:ext>
            </a:extLst>
          </p:cNvPr>
          <p:cNvSpPr/>
          <p:nvPr/>
        </p:nvSpPr>
        <p:spPr bwMode="auto">
          <a:xfrm>
            <a:off x="6576994" y="4545732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76E41C-4186-4711-BECD-CFB9DC9BBD8B}"/>
              </a:ext>
            </a:extLst>
          </p:cNvPr>
          <p:cNvSpPr/>
          <p:nvPr/>
        </p:nvSpPr>
        <p:spPr bwMode="auto">
          <a:xfrm>
            <a:off x="7560842" y="4551517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6A1FC27-8A6D-49AB-8E37-44B37E7A2231}"/>
              </a:ext>
            </a:extLst>
          </p:cNvPr>
          <p:cNvSpPr/>
          <p:nvPr/>
        </p:nvSpPr>
        <p:spPr bwMode="auto">
          <a:xfrm>
            <a:off x="6412894" y="3477292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0941AF-4AEB-413A-96F7-E4534D458F93}"/>
              </a:ext>
            </a:extLst>
          </p:cNvPr>
          <p:cNvSpPr/>
          <p:nvPr/>
        </p:nvSpPr>
        <p:spPr bwMode="auto">
          <a:xfrm>
            <a:off x="7712532" y="3477293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E919AC-A24F-421E-B91F-3021B9FFFB22}"/>
              </a:ext>
            </a:extLst>
          </p:cNvPr>
          <p:cNvSpPr/>
          <p:nvPr/>
        </p:nvSpPr>
        <p:spPr bwMode="auto">
          <a:xfrm>
            <a:off x="6726511" y="5314515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B318E6-7194-4BB9-B9F7-3E97048D225E}"/>
              </a:ext>
            </a:extLst>
          </p:cNvPr>
          <p:cNvSpPr/>
          <p:nvPr/>
        </p:nvSpPr>
        <p:spPr bwMode="auto">
          <a:xfrm>
            <a:off x="7401692" y="5314518"/>
            <a:ext cx="116844" cy="11684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Connector: Curved 16">
            <a:extLst>
              <a:ext uri="{FF2B5EF4-FFF2-40B4-BE49-F238E27FC236}">
                <a16:creationId xmlns:a16="http://schemas.microsoft.com/office/drawing/2014/main" id="{A436566A-835E-41CF-B5A3-062F5B9B54D4}"/>
              </a:ext>
            </a:extLst>
          </p:cNvPr>
          <p:cNvSpPr/>
          <p:nvPr/>
        </p:nvSpPr>
        <p:spPr>
          <a:xfrm flipH="1" flipV="1">
            <a:off x="6381048" y="2982799"/>
            <a:ext cx="750635" cy="3016385"/>
          </a:xfrm>
          <a:custGeom>
            <a:avLst/>
            <a:gdLst>
              <a:gd name="connsiteX0" fmla="*/ 0 w 694412"/>
              <a:gd name="connsiteY0" fmla="*/ 0 h 2899306"/>
              <a:gd name="connsiteX1" fmla="*/ 694412 w 694412"/>
              <a:gd name="connsiteY1" fmla="*/ 2899306 h 2899306"/>
              <a:gd name="connsiteX0" fmla="*/ 0 w 694412"/>
              <a:gd name="connsiteY0" fmla="*/ 0 h 2899306"/>
              <a:gd name="connsiteX1" fmla="*/ 694412 w 694412"/>
              <a:gd name="connsiteY1" fmla="*/ 2899306 h 2899306"/>
              <a:gd name="connsiteX0" fmla="*/ 0 w 671666"/>
              <a:gd name="connsiteY0" fmla="*/ 0 h 2794674"/>
              <a:gd name="connsiteX1" fmla="*/ 671666 w 671666"/>
              <a:gd name="connsiteY1" fmla="*/ 2794674 h 2794674"/>
              <a:gd name="connsiteX0" fmla="*/ 0 w 708060"/>
              <a:gd name="connsiteY0" fmla="*/ 0 h 2781026"/>
              <a:gd name="connsiteX1" fmla="*/ 708060 w 708060"/>
              <a:gd name="connsiteY1" fmla="*/ 2781026 h 2781026"/>
              <a:gd name="connsiteX0" fmla="*/ 0 w 708060"/>
              <a:gd name="connsiteY0" fmla="*/ 0 h 2781026"/>
              <a:gd name="connsiteX1" fmla="*/ 708060 w 708060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693391"/>
              <a:gd name="connsiteY0" fmla="*/ 0 h 2789763"/>
              <a:gd name="connsiteX1" fmla="*/ 693391 w 693391"/>
              <a:gd name="connsiteY1" fmla="*/ 2789763 h 2789763"/>
              <a:gd name="connsiteX0" fmla="*/ 0 w 724111"/>
              <a:gd name="connsiteY0" fmla="*/ 0 h 2785556"/>
              <a:gd name="connsiteX1" fmla="*/ 724111 w 724111"/>
              <a:gd name="connsiteY1" fmla="*/ 2785556 h 2785556"/>
              <a:gd name="connsiteX0" fmla="*/ 0 w 724111"/>
              <a:gd name="connsiteY0" fmla="*/ 0 h 2785556"/>
              <a:gd name="connsiteX1" fmla="*/ 724111 w 724111"/>
              <a:gd name="connsiteY1" fmla="*/ 2785556 h 2785556"/>
              <a:gd name="connsiteX0" fmla="*/ 0 w 710945"/>
              <a:gd name="connsiteY0" fmla="*/ 0 h 2785556"/>
              <a:gd name="connsiteX1" fmla="*/ 710945 w 710945"/>
              <a:gd name="connsiteY1" fmla="*/ 2785556 h 2785556"/>
              <a:gd name="connsiteX0" fmla="*/ 0 w 724111"/>
              <a:gd name="connsiteY0" fmla="*/ 0 h 2789763"/>
              <a:gd name="connsiteX1" fmla="*/ 724111 w 724111"/>
              <a:gd name="connsiteY1" fmla="*/ 2789763 h 278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4111" h="2789763" fill="none">
                <a:moveTo>
                  <a:pt x="0" y="0"/>
                </a:moveTo>
                <a:cubicBezTo>
                  <a:pt x="347206" y="0"/>
                  <a:pt x="498814" y="1372135"/>
                  <a:pt x="724111" y="2789763"/>
                </a:cubicBezTo>
              </a:path>
            </a:pathLst>
          </a:custGeom>
          <a:ln w="57150">
            <a:solidFill>
              <a:srgbClr val="0B3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algn="ctr"/>
            <a:endParaRPr lang="en-US" dirty="0">
              <a:solidFill>
                <a:srgbClr val="004F8B"/>
              </a:solidFill>
            </a:endParaRPr>
          </a:p>
        </p:txBody>
      </p:sp>
      <p:sp>
        <p:nvSpPr>
          <p:cNvPr id="18" name="Connector: Curved 16">
            <a:extLst>
              <a:ext uri="{FF2B5EF4-FFF2-40B4-BE49-F238E27FC236}">
                <a16:creationId xmlns:a16="http://schemas.microsoft.com/office/drawing/2014/main" id="{F45DF39B-E9CD-4264-8CB1-715C4208DFA5}"/>
              </a:ext>
            </a:extLst>
          </p:cNvPr>
          <p:cNvSpPr/>
          <p:nvPr/>
        </p:nvSpPr>
        <p:spPr>
          <a:xfrm flipV="1">
            <a:off x="7104948" y="2976449"/>
            <a:ext cx="750635" cy="3016385"/>
          </a:xfrm>
          <a:custGeom>
            <a:avLst/>
            <a:gdLst>
              <a:gd name="connsiteX0" fmla="*/ 0 w 694412"/>
              <a:gd name="connsiteY0" fmla="*/ 0 h 2899306"/>
              <a:gd name="connsiteX1" fmla="*/ 694412 w 694412"/>
              <a:gd name="connsiteY1" fmla="*/ 2899306 h 2899306"/>
              <a:gd name="connsiteX0" fmla="*/ 0 w 694412"/>
              <a:gd name="connsiteY0" fmla="*/ 0 h 2899306"/>
              <a:gd name="connsiteX1" fmla="*/ 694412 w 694412"/>
              <a:gd name="connsiteY1" fmla="*/ 2899306 h 2899306"/>
              <a:gd name="connsiteX0" fmla="*/ 0 w 671666"/>
              <a:gd name="connsiteY0" fmla="*/ 0 h 2794674"/>
              <a:gd name="connsiteX1" fmla="*/ 671666 w 671666"/>
              <a:gd name="connsiteY1" fmla="*/ 2794674 h 2794674"/>
              <a:gd name="connsiteX0" fmla="*/ 0 w 708060"/>
              <a:gd name="connsiteY0" fmla="*/ 0 h 2781026"/>
              <a:gd name="connsiteX1" fmla="*/ 708060 w 708060"/>
              <a:gd name="connsiteY1" fmla="*/ 2781026 h 2781026"/>
              <a:gd name="connsiteX0" fmla="*/ 0 w 708060"/>
              <a:gd name="connsiteY0" fmla="*/ 0 h 2781026"/>
              <a:gd name="connsiteX1" fmla="*/ 708060 w 708060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737399"/>
              <a:gd name="connsiteY0" fmla="*/ 0 h 2781026"/>
              <a:gd name="connsiteX1" fmla="*/ 737399 w 737399"/>
              <a:gd name="connsiteY1" fmla="*/ 2781026 h 2781026"/>
              <a:gd name="connsiteX0" fmla="*/ 0 w 693391"/>
              <a:gd name="connsiteY0" fmla="*/ 0 h 2789763"/>
              <a:gd name="connsiteX1" fmla="*/ 693391 w 693391"/>
              <a:gd name="connsiteY1" fmla="*/ 2789763 h 2789763"/>
              <a:gd name="connsiteX0" fmla="*/ 0 w 724111"/>
              <a:gd name="connsiteY0" fmla="*/ 0 h 2785556"/>
              <a:gd name="connsiteX1" fmla="*/ 724111 w 724111"/>
              <a:gd name="connsiteY1" fmla="*/ 2785556 h 2785556"/>
              <a:gd name="connsiteX0" fmla="*/ 0 w 724111"/>
              <a:gd name="connsiteY0" fmla="*/ 0 h 2785556"/>
              <a:gd name="connsiteX1" fmla="*/ 724111 w 724111"/>
              <a:gd name="connsiteY1" fmla="*/ 2785556 h 2785556"/>
              <a:gd name="connsiteX0" fmla="*/ 0 w 710945"/>
              <a:gd name="connsiteY0" fmla="*/ 0 h 2785556"/>
              <a:gd name="connsiteX1" fmla="*/ 710945 w 710945"/>
              <a:gd name="connsiteY1" fmla="*/ 2785556 h 2785556"/>
              <a:gd name="connsiteX0" fmla="*/ 0 w 724111"/>
              <a:gd name="connsiteY0" fmla="*/ 0 h 2789763"/>
              <a:gd name="connsiteX1" fmla="*/ 724111 w 724111"/>
              <a:gd name="connsiteY1" fmla="*/ 2789763 h 278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4111" h="2789763" fill="none">
                <a:moveTo>
                  <a:pt x="0" y="0"/>
                </a:moveTo>
                <a:cubicBezTo>
                  <a:pt x="347206" y="0"/>
                  <a:pt x="498814" y="1372135"/>
                  <a:pt x="724111" y="2789763"/>
                </a:cubicBezTo>
              </a:path>
            </a:pathLst>
          </a:custGeom>
          <a:ln w="57150">
            <a:solidFill>
              <a:srgbClr val="0B3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pPr algn="ctr"/>
            <a:endParaRPr lang="en-US" dirty="0">
              <a:solidFill>
                <a:srgbClr val="004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8432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3"/>
            <a:ext cx="7772400" cy="1559440"/>
          </a:xfrm>
        </p:spPr>
        <p:txBody>
          <a:bodyPr/>
          <a:lstStyle/>
          <a:p>
            <a:r>
              <a:rPr lang="en-US" dirty="0"/>
              <a:t>Test an Equation for Symmetry with Respect to the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Axis </a:t>
            </a:r>
            <a:endParaRPr lang="en-US" sz="180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2AD315-2623-49F4-AD2A-BAF69949E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2" y="1530493"/>
            <a:ext cx="8630357" cy="1403982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CA7C1E3-F1C2-4AFB-B281-F917235F7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6"/>
          <a:stretch/>
        </p:blipFill>
        <p:spPr>
          <a:xfrm>
            <a:off x="2101914" y="3089934"/>
            <a:ext cx="4940171" cy="2534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7729F-0DE7-47E2-AD40-0856FF56C9AA}"/>
              </a:ext>
            </a:extLst>
          </p:cNvPr>
          <p:cNvSpPr txBox="1"/>
          <p:nvPr/>
        </p:nvSpPr>
        <p:spPr>
          <a:xfrm>
            <a:off x="2615608" y="5624624"/>
            <a:ext cx="490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Symmetry with respect to the </a:t>
            </a:r>
            <a:r>
              <a:rPr lang="en-US" sz="2000" i="1" dirty="0">
                <a:latin typeface="+mn-lt"/>
              </a:rPr>
              <a:t>x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>
                <a:latin typeface="+mj-lt"/>
              </a:rPr>
              <a:t>axis</a:t>
            </a:r>
          </a:p>
        </p:txBody>
      </p:sp>
    </p:spTree>
    <p:extLst>
      <p:ext uri="{BB962C8B-B14F-4D97-AF65-F5344CB8AC3E}">
        <p14:creationId xmlns:p14="http://schemas.microsoft.com/office/powerpoint/2010/main" val="2940239422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6: </a:t>
            </a:r>
            <a:r>
              <a:rPr lang="en-US" dirty="0"/>
              <a:t>Points Symmetric with Respect to the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Axis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15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If a graph is symmetric with respect to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axis, and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(5, 3) </a:t>
            </a:r>
            <a:r>
              <a:rPr lang="en-US" dirty="0">
                <a:cs typeface="Times New Roman" panose="02020603050405020304" pitchFamily="18" charset="0"/>
              </a:rPr>
              <a:t>is on the graph, then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–3) </a:t>
            </a:r>
            <a:r>
              <a:rPr lang="en-US" dirty="0">
                <a:cs typeface="Times New Roman" panose="02020603050405020304" pitchFamily="18" charset="0"/>
              </a:rPr>
              <a:t>is also on the graph.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08FF3-C7AD-4ECA-9578-7A88A15BE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0"/>
          <a:stretch/>
        </p:blipFill>
        <p:spPr>
          <a:xfrm>
            <a:off x="2842845" y="2850882"/>
            <a:ext cx="3679825" cy="35198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F59DC4-655C-4327-8F6B-0C1646032CF8}"/>
              </a:ext>
            </a:extLst>
          </p:cNvPr>
          <p:cNvSpPr/>
          <p:nvPr/>
        </p:nvSpPr>
        <p:spPr bwMode="auto">
          <a:xfrm>
            <a:off x="5624944" y="4073237"/>
            <a:ext cx="147782" cy="14778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91AEC4-1656-4414-9D14-65E3491F4A64}"/>
              </a:ext>
            </a:extLst>
          </p:cNvPr>
          <p:cNvSpPr/>
          <p:nvPr/>
        </p:nvSpPr>
        <p:spPr bwMode="auto">
          <a:xfrm>
            <a:off x="5626994" y="4073237"/>
            <a:ext cx="147782" cy="14778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986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2.5E-6 0.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1" animBg="1"/>
      <p:bldP spid="1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78B979-9D78-4130-8298-2F04FCE9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" y="692150"/>
            <a:ext cx="817447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600" kern="0" dirty="0"/>
              <a:t>Section 2.2</a:t>
            </a:r>
            <a:endParaRPr lang="en-GB" altLang="en-US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CE5FC3-8564-436D-B7C4-16228B86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989138"/>
            <a:ext cx="817447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/>
              <a:t>Graphs of Equations in </a:t>
            </a:r>
            <a:br>
              <a:rPr lang="en-US" sz="4800" b="1" dirty="0"/>
            </a:br>
            <a:r>
              <a:rPr lang="en-US" sz="4800" b="1" dirty="0"/>
              <a:t>Two Variables; Intercepts; Symmetry</a:t>
            </a:r>
            <a:endParaRPr lang="en-GB" alt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634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2"/>
            <a:ext cx="7772400" cy="1559440"/>
          </a:xfrm>
        </p:spPr>
        <p:txBody>
          <a:bodyPr/>
          <a:lstStyle/>
          <a:p>
            <a:r>
              <a:rPr lang="en-US" dirty="0"/>
              <a:t>Test an Equation for Symmetry with Respect to the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Axis </a:t>
            </a:r>
            <a:endParaRPr lang="en-US" sz="1800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C6AF15-F370-47E7-9249-25A8805DE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4" y="1535366"/>
            <a:ext cx="8644270" cy="1432126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3DF3817F-703A-4FCB-A0C1-83BE8ECE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2"/>
          <a:stretch/>
        </p:blipFill>
        <p:spPr>
          <a:xfrm>
            <a:off x="1908900" y="2956865"/>
            <a:ext cx="5326200" cy="2614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C1C4D-3394-4668-99EF-F4D99E2C91EF}"/>
              </a:ext>
            </a:extLst>
          </p:cNvPr>
          <p:cNvSpPr txBox="1"/>
          <p:nvPr/>
        </p:nvSpPr>
        <p:spPr>
          <a:xfrm>
            <a:off x="2546144" y="5535285"/>
            <a:ext cx="490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Symmetry with respect to the </a:t>
            </a:r>
            <a:r>
              <a:rPr lang="en-US" sz="2000" i="1" dirty="0">
                <a:latin typeface="+mn-lt"/>
              </a:rPr>
              <a:t>y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>
                <a:latin typeface="+mj-lt"/>
              </a:rPr>
              <a:t>axis</a:t>
            </a:r>
          </a:p>
        </p:txBody>
      </p:sp>
    </p:spTree>
    <p:extLst>
      <p:ext uri="{BB962C8B-B14F-4D97-AF65-F5344CB8AC3E}">
        <p14:creationId xmlns:p14="http://schemas.microsoft.com/office/powerpoint/2010/main" val="3890128417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7: </a:t>
            </a:r>
            <a:r>
              <a:rPr lang="en-US" dirty="0"/>
              <a:t>Points Symmetric with Respect to the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Axis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4C7225DA-0AC7-4E6C-A170-64A3A31ED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981" y="1425055"/>
                <a:ext cx="7965554" cy="1584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j-lt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j-lt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j-lt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>
                    <a:cs typeface="Times New Roman" panose="02020603050405020304" pitchFamily="18" charset="0"/>
                  </a:rPr>
                  <a:t>If a graph is symmetric with respect to the </a:t>
                </a: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cs typeface="Times New Roman" panose="02020603050405020304" pitchFamily="18" charset="0"/>
                  </a:rPr>
                  <a:t>axis, and the point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(5, 3) </a:t>
                </a:r>
                <a:r>
                  <a:rPr lang="en-US" dirty="0">
                    <a:cs typeface="Times New Roman" panose="02020603050405020304" pitchFamily="18" charset="0"/>
                  </a:rPr>
                  <a:t>is on the graph, then the point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5, 3) </a:t>
                </a:r>
                <a:r>
                  <a:rPr lang="en-US" dirty="0">
                    <a:cs typeface="Times New Roman" panose="02020603050405020304" pitchFamily="18" charset="0"/>
                  </a:rPr>
                  <a:t>is also on the graph.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4C7225DA-0AC7-4E6C-A170-64A3A31ED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981" y="1425055"/>
                <a:ext cx="7965554" cy="1584845"/>
              </a:xfrm>
              <a:prstGeom prst="rect">
                <a:avLst/>
              </a:prstGeom>
              <a:blipFill>
                <a:blip r:embed="rId2"/>
                <a:stretch>
                  <a:fillRect l="-1607" t="-4615" r="-21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0308FF3-C7AD-4ECA-9578-7A88A15BE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0"/>
          <a:stretch/>
        </p:blipFill>
        <p:spPr>
          <a:xfrm>
            <a:off x="2842845" y="2850882"/>
            <a:ext cx="3679825" cy="35198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F59DC4-655C-4327-8F6B-0C1646032CF8}"/>
              </a:ext>
            </a:extLst>
          </p:cNvPr>
          <p:cNvSpPr/>
          <p:nvPr/>
        </p:nvSpPr>
        <p:spPr bwMode="auto">
          <a:xfrm>
            <a:off x="5624944" y="4073237"/>
            <a:ext cx="147782" cy="14778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91AEC4-1656-4414-9D14-65E3491F4A64}"/>
              </a:ext>
            </a:extLst>
          </p:cNvPr>
          <p:cNvSpPr/>
          <p:nvPr/>
        </p:nvSpPr>
        <p:spPr bwMode="auto">
          <a:xfrm>
            <a:off x="5626994" y="4073237"/>
            <a:ext cx="147782" cy="14778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895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-0.20174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2"/>
            <a:ext cx="7772400" cy="1570072"/>
          </a:xfrm>
        </p:spPr>
        <p:txBody>
          <a:bodyPr/>
          <a:lstStyle/>
          <a:p>
            <a:r>
              <a:rPr lang="en-US" sz="3200" dirty="0"/>
              <a:t>Test an Equation for Symmetry with Respect to the Origin</a:t>
            </a:r>
            <a:endParaRPr lang="en-US" sz="1800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0E1365F-3BA7-4813-8F82-CC3079F11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2181879" y="2972835"/>
            <a:ext cx="4780242" cy="255609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C69A3C-DEA6-4C92-92AC-4616D148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6" y="1526117"/>
            <a:ext cx="8580473" cy="1436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8A83C-4DBA-4BF5-B6A8-63B00FD1B966}"/>
              </a:ext>
            </a:extLst>
          </p:cNvPr>
          <p:cNvSpPr txBox="1"/>
          <p:nvPr/>
        </p:nvSpPr>
        <p:spPr>
          <a:xfrm>
            <a:off x="2615608" y="5539565"/>
            <a:ext cx="425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Symmetry with respect to the origin</a:t>
            </a:r>
          </a:p>
        </p:txBody>
      </p:sp>
    </p:spTree>
    <p:extLst>
      <p:ext uri="{BB962C8B-B14F-4D97-AF65-F5344CB8AC3E}">
        <p14:creationId xmlns:p14="http://schemas.microsoft.com/office/powerpoint/2010/main" val="2275427621"/>
      </p:ext>
    </p:extLst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8: </a:t>
            </a:r>
            <a:r>
              <a:rPr lang="en-US" dirty="0"/>
              <a:t>Points Symmetric with Respect to the Origin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15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If a graph is symmetric with respect to the origin, and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(5, 3) </a:t>
            </a:r>
            <a:r>
              <a:rPr lang="en-US" dirty="0">
                <a:cs typeface="Times New Roman" panose="02020603050405020304" pitchFamily="18" charset="0"/>
              </a:rPr>
              <a:t>is on the graph, then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(–5, –3) </a:t>
            </a:r>
            <a:r>
              <a:rPr lang="en-US" dirty="0">
                <a:cs typeface="Times New Roman" panose="02020603050405020304" pitchFamily="18" charset="0"/>
              </a:rPr>
              <a:t>is also on the graph.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08FF3-C7AD-4ECA-9578-7A88A15BE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0"/>
          <a:stretch/>
        </p:blipFill>
        <p:spPr>
          <a:xfrm>
            <a:off x="2842845" y="2850882"/>
            <a:ext cx="3679825" cy="35198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F59DC4-655C-4327-8F6B-0C1646032CF8}"/>
              </a:ext>
            </a:extLst>
          </p:cNvPr>
          <p:cNvSpPr/>
          <p:nvPr/>
        </p:nvSpPr>
        <p:spPr bwMode="auto">
          <a:xfrm>
            <a:off x="5624944" y="4073237"/>
            <a:ext cx="147782" cy="14778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91AEC4-1656-4414-9D14-65E3491F4A64}"/>
              </a:ext>
            </a:extLst>
          </p:cNvPr>
          <p:cNvSpPr/>
          <p:nvPr/>
        </p:nvSpPr>
        <p:spPr bwMode="auto">
          <a:xfrm>
            <a:off x="5626994" y="4073237"/>
            <a:ext cx="147782" cy="14778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8681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-0.25122 0.1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Symmetry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FCF962A-A2B1-4BEF-86E5-8801AFB4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4" y="1403790"/>
            <a:ext cx="8663862" cy="39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35583"/>
      </p:ext>
    </p:extLst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9: </a:t>
            </a:r>
            <a:r>
              <a:rPr lang="en-US" dirty="0"/>
              <a:t>Testing an Equation for Symmetry </a:t>
            </a:r>
            <a:r>
              <a:rPr lang="en-US" sz="1800" dirty="0"/>
              <a:t>(1 of 2)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47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Test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 </a:t>
            </a:r>
            <a:r>
              <a:rPr lang="en-US" dirty="0">
                <a:cs typeface="Times New Roman" panose="02020603050405020304" pitchFamily="18" charset="0"/>
              </a:rPr>
              <a:t>for symmetry.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1371600" indent="-137160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cs typeface="Times New Roman" panose="02020603050405020304" pitchFamily="18" charset="0"/>
              </a:rPr>
              <a:t>Axis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>
                <a:cs typeface="Times New Roman" panose="02020603050405020304" pitchFamily="18" charset="0"/>
              </a:rPr>
              <a:t>To test for symmetry with respect to the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axis, replace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1371600" indent="-1371600"/>
            <a:r>
              <a:rPr lang="en-US" dirty="0">
                <a:cs typeface="Times New Roman" panose="02020603050405020304" pitchFamily="18" charset="0"/>
              </a:rPr>
              <a:t>	Since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+ 16(–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</a:t>
            </a:r>
            <a:r>
              <a:rPr lang="en-US" dirty="0">
                <a:cs typeface="Times New Roman" panose="02020603050405020304" pitchFamily="18" charset="0"/>
              </a:rPr>
              <a:t> is equivalent to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</a:t>
            </a:r>
            <a:r>
              <a:rPr lang="en-US" dirty="0">
                <a:cs typeface="Times New Roman" panose="02020603050405020304" pitchFamily="18" charset="0"/>
              </a:rPr>
              <a:t>, the graph of the equation is symmetric with respect to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axis.</a:t>
            </a:r>
            <a:endParaRPr lang="en-US" i="1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108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9: </a:t>
            </a:r>
            <a:r>
              <a:rPr lang="en-US" dirty="0"/>
              <a:t>Testing an Equation for Symmetry </a:t>
            </a:r>
            <a:r>
              <a:rPr lang="en-US" sz="1800" dirty="0"/>
              <a:t>(2 of 2)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06766"/>
            <a:ext cx="7965554" cy="49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indent="-137160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cs typeface="Times New Roman" panose="02020603050405020304" pitchFamily="18" charset="0"/>
              </a:rPr>
              <a:t>Axis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>
                <a:cs typeface="Times New Roman" panose="02020603050405020304" pitchFamily="18" charset="0"/>
              </a:rPr>
              <a:t>To test for symmetry with respect to the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axis, replace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1371600" indent="-1371600"/>
            <a:r>
              <a:rPr lang="en-US" dirty="0">
                <a:cs typeface="Times New Roman" panose="02020603050405020304" pitchFamily="18" charset="0"/>
              </a:rPr>
              <a:t>	Since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9(–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 </a:t>
            </a:r>
            <a:r>
              <a:rPr lang="en-US" dirty="0">
                <a:cs typeface="Times New Roman" panose="02020603050405020304" pitchFamily="18" charset="0"/>
              </a:rPr>
              <a:t>is equivalent to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</a:t>
            </a:r>
            <a:r>
              <a:rPr lang="en-US" dirty="0">
                <a:cs typeface="Times New Roman" panose="02020603050405020304" pitchFamily="18" charset="0"/>
              </a:rPr>
              <a:t>, the graph of the equation is symmetric with respect to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axis.</a:t>
            </a:r>
          </a:p>
          <a:p>
            <a:pPr marL="1371600" indent="-1371600"/>
            <a:r>
              <a:rPr lang="en-US" i="1" dirty="0">
                <a:cs typeface="Times New Roman" panose="02020603050405020304" pitchFamily="18" charset="0"/>
              </a:rPr>
              <a:t>Origin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>
                <a:cs typeface="Times New Roman" panose="02020603050405020304" pitchFamily="18" charset="0"/>
              </a:rPr>
              <a:t>To test for symmetry with respect to the origin, replace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. </a:t>
            </a:r>
          </a:p>
          <a:p>
            <a:pPr marL="1371600" indent="-1371600"/>
            <a:r>
              <a:rPr lang="en-US" dirty="0">
                <a:cs typeface="Times New Roman" panose="02020603050405020304" pitchFamily="18" charset="0"/>
              </a:rPr>
              <a:t>	Since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9(–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+ 16(–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 </a:t>
            </a:r>
            <a:r>
              <a:rPr lang="en-US" dirty="0">
                <a:cs typeface="Times New Roman" panose="02020603050405020304" pitchFamily="18" charset="0"/>
              </a:rPr>
              <a:t>is equivalent to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9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+ 16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48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25</a:t>
            </a:r>
            <a:r>
              <a:rPr lang="en-US" dirty="0">
                <a:cs typeface="Times New Roman" panose="02020603050405020304" pitchFamily="18" charset="0"/>
              </a:rPr>
              <a:t>, the graph of the equation is symmetric with respect to the origin.</a:t>
            </a:r>
          </a:p>
          <a:p>
            <a:pPr marL="1371600" indent="-1371600"/>
            <a:endParaRPr lang="en-US" i="1" dirty="0"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8908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10: </a:t>
            </a:r>
            <a:r>
              <a:rPr lang="en-US" dirty="0"/>
              <a:t>Testing an Equation for Symmetry </a:t>
            </a:r>
            <a:r>
              <a:rPr lang="en-US" sz="1800" dirty="0"/>
              <a:t>(1 of 3)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47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cs typeface="Times New Roman" panose="02020603050405020304" pitchFamily="18" charset="0"/>
              </a:rPr>
              <a:t>Test                 for symmetry.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1371600" indent="-1371600">
              <a:lnSpc>
                <a:spcPct val="15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cs typeface="Times New Roman" panose="02020603050405020304" pitchFamily="18" charset="0"/>
              </a:rPr>
              <a:t>Axis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>
                <a:cs typeface="Times New Roman" panose="02020603050405020304" pitchFamily="18" charset="0"/>
              </a:rPr>
              <a:t>To test for symmetry with respect to the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axis, replace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. Since                 is not equivalent to                  the graph of the equation is not symmetric with respect to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axis.</a:t>
            </a:r>
            <a:endParaRPr lang="en-US" i="1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C16029-3713-48E6-A3BB-8461EE7A2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49685"/>
              </p:ext>
            </p:extLst>
          </p:nvPr>
        </p:nvGraphicFramePr>
        <p:xfrm>
          <a:off x="1495489" y="1256856"/>
          <a:ext cx="1485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3" imgW="1485720" imgH="888840" progId="Equation.DSMT4">
                  <p:embed/>
                </p:oleObj>
              </mc:Choice>
              <mc:Fallback>
                <p:oleObj name="Equation" r:id="rId3" imgW="14857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489" y="1256856"/>
                        <a:ext cx="14859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24AF24-E871-415A-9348-0638371B9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22527"/>
              </p:ext>
            </p:extLst>
          </p:nvPr>
        </p:nvGraphicFramePr>
        <p:xfrm>
          <a:off x="6785547" y="3047556"/>
          <a:ext cx="1689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5" imgW="1688760" imgH="888840" progId="Equation.DSMT4">
                  <p:embed/>
                </p:oleObj>
              </mc:Choice>
              <mc:Fallback>
                <p:oleObj name="Equation" r:id="rId5" imgW="168876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C16029-3713-48E6-A3BB-8461EE7A2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5547" y="3047556"/>
                        <a:ext cx="16891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DB0D3F-AECC-4D1C-8C8E-9E4230038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771791"/>
              </p:ext>
            </p:extLst>
          </p:nvPr>
        </p:nvGraphicFramePr>
        <p:xfrm>
          <a:off x="5175060" y="3695700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7" imgW="1625400" imgH="888840" progId="Equation.DSMT4">
                  <p:embed/>
                </p:oleObj>
              </mc:Choice>
              <mc:Fallback>
                <p:oleObj name="Equation" r:id="rId7" imgW="162540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C16029-3713-48E6-A3BB-8461EE7A2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5060" y="3695700"/>
                        <a:ext cx="1625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6762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10: </a:t>
            </a:r>
            <a:r>
              <a:rPr lang="en-US" dirty="0"/>
              <a:t>Testing an Equation for Symmetry </a:t>
            </a:r>
            <a:r>
              <a:rPr lang="en-US" sz="1800" dirty="0"/>
              <a:t>(2 of 3)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47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indent="-1371600">
              <a:lnSpc>
                <a:spcPct val="15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cs typeface="Times New Roman" panose="02020603050405020304" pitchFamily="18" charset="0"/>
              </a:rPr>
              <a:t>Axis</a:t>
            </a:r>
            <a:r>
              <a:rPr lang="en-US" dirty="0"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>
                <a:cs typeface="Times New Roman" panose="02020603050405020304" pitchFamily="18" charset="0"/>
              </a:rPr>
              <a:t>To test for symmetry with respect to the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axis, replace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. Since</a:t>
            </a:r>
          </a:p>
          <a:p>
            <a:pPr marL="1371600" indent="-1371600">
              <a:lnSpc>
                <a:spcPct val="200000"/>
              </a:lnSpc>
            </a:pPr>
            <a:r>
              <a:rPr lang="en-US" dirty="0">
                <a:cs typeface="Times New Roman" panose="02020603050405020304" pitchFamily="18" charset="0"/>
              </a:rPr>
              <a:t>                 			           is equivalent to         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		 , the graph of the equation is symmetric with respect to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axis.</a:t>
            </a:r>
            <a:endParaRPr lang="en-US" i="1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24AF24-E871-415A-9348-0638371B9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067603"/>
              </p:ext>
            </p:extLst>
          </p:nvPr>
        </p:nvGraphicFramePr>
        <p:xfrm>
          <a:off x="2128076" y="2785555"/>
          <a:ext cx="3238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3" imgW="3238200" imgH="1002960" progId="Equation.DSMT4">
                  <p:embed/>
                </p:oleObj>
              </mc:Choice>
              <mc:Fallback>
                <p:oleObj name="Equation" r:id="rId3" imgW="3238200" imgH="1002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624AF24-E871-415A-9348-0638371B9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8076" y="2785555"/>
                        <a:ext cx="3238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389AC4F-3871-46A7-82A3-1BA0A1AD9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9640"/>
              </p:ext>
            </p:extLst>
          </p:nvPr>
        </p:nvGraphicFramePr>
        <p:xfrm>
          <a:off x="2129536" y="3860800"/>
          <a:ext cx="1485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5" imgW="1485720" imgH="888840" progId="Equation.DSMT4">
                  <p:embed/>
                </p:oleObj>
              </mc:Choice>
              <mc:Fallback>
                <p:oleObj name="Equation" r:id="rId5" imgW="148572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C16029-3713-48E6-A3BB-8461EE7A2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9536" y="3860800"/>
                        <a:ext cx="14859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517444"/>
      </p:ext>
    </p:extLst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10: </a:t>
            </a:r>
            <a:r>
              <a:rPr lang="en-US" dirty="0"/>
              <a:t>Testing an Equation for Symmetry </a:t>
            </a:r>
            <a:r>
              <a:rPr lang="en-US" sz="1800" dirty="0"/>
              <a:t>(3 of 3)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7225DA-0AC7-4E6C-A170-64A3A31E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81" y="1425055"/>
            <a:ext cx="7965554" cy="47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indent="-1371600"/>
            <a:r>
              <a:rPr lang="en-US" sz="2400" i="1" dirty="0">
                <a:cs typeface="Times New Roman" panose="02020603050405020304" pitchFamily="18" charset="0"/>
              </a:rPr>
              <a:t>Origin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cs typeface="Times New Roman" panose="02020603050405020304" pitchFamily="18" charset="0"/>
              </a:rPr>
              <a:t>To test for symmetry with respect to the origin, replace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sz="2400" dirty="0">
                <a:cs typeface="Times New Roman" panose="02020603050405020304" pitchFamily="18" charset="0"/>
              </a:rPr>
              <a:t>and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y </a:t>
            </a:r>
            <a:r>
              <a:rPr lang="en-US" sz="2400" dirty="0">
                <a:cs typeface="Times New Roman" panose="02020603050405020304" pitchFamily="18" charset="0"/>
              </a:rPr>
              <a:t>by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y. </a:t>
            </a:r>
          </a:p>
          <a:p>
            <a:pPr marL="1371600" indent="-1371600"/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Since the result is not equivalent to the original equation, the graph is not symmetric with respect to the origin.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24AF24-E871-415A-9348-0638371B9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63881"/>
              </p:ext>
            </p:extLst>
          </p:nvPr>
        </p:nvGraphicFramePr>
        <p:xfrm>
          <a:off x="1225550" y="2373214"/>
          <a:ext cx="6692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3" imgW="6692760" imgH="888840" progId="Equation.DSMT4">
                  <p:embed/>
                </p:oleObj>
              </mc:Choice>
              <mc:Fallback>
                <p:oleObj name="Equation" r:id="rId3" imgW="6692760" imgH="888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624AF24-E871-415A-9348-0638371B95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5550" y="2373214"/>
                        <a:ext cx="66929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960FE93-0DBE-4CD3-819B-2D8D3E286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44444"/>
              </p:ext>
            </p:extLst>
          </p:nvPr>
        </p:nvGraphicFramePr>
        <p:xfrm>
          <a:off x="1225550" y="3354893"/>
          <a:ext cx="3708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5" imgW="3708360" imgH="774360" progId="Equation.DSMT4">
                  <p:embed/>
                </p:oleObj>
              </mc:Choice>
              <mc:Fallback>
                <p:oleObj name="Equation" r:id="rId5" imgW="37083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5550" y="3354893"/>
                        <a:ext cx="37084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1A9C2EE-445D-45E7-A22E-0FE45E92D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02548"/>
              </p:ext>
            </p:extLst>
          </p:nvPr>
        </p:nvGraphicFramePr>
        <p:xfrm>
          <a:off x="1395286" y="4222750"/>
          <a:ext cx="5880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7" imgW="5879880" imgH="774360" progId="Equation.DSMT4">
                  <p:embed/>
                </p:oleObj>
              </mc:Choice>
              <mc:Fallback>
                <p:oleObj name="Equation" r:id="rId7" imgW="5879880" imgH="774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960FE93-0DBE-4CD3-819B-2D8D3E286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5286" y="4222750"/>
                        <a:ext cx="5880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8740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7954603-800D-40D0-BE66-6C67AA3B3C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Graph Equations by Plotting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Find Intercepts from a 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Find Intercepts from an Equation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Test an Equation for Symmetry with Respect to the </a:t>
            </a:r>
            <a:r>
              <a:rPr lang="en-US" alt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cs typeface="Times New Roman" panose="02020603050405020304" pitchFamily="18" charset="0"/>
              </a:rPr>
              <a:t>Axis, the </a:t>
            </a:r>
            <a:r>
              <a:rPr lang="en-US" alt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cs typeface="Times New Roman" panose="02020603050405020304" pitchFamily="18" charset="0"/>
              </a:rPr>
              <a:t>Axis, and the Origin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Know How to Graph Key Equations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8693323"/>
      </p:ext>
    </p:extLst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11: </a:t>
            </a:r>
            <a:r>
              <a:rPr lang="en-US" sz="2800" dirty="0"/>
              <a:t>Graphing the Equation </a:t>
            </a:r>
            <a:r>
              <a:rPr lang="en-US" sz="2800" i="1" dirty="0">
                <a:latin typeface="+mn-lt"/>
              </a:rPr>
              <a:t>y</a:t>
            </a:r>
            <a:r>
              <a:rPr lang="en-US" sz="2800" dirty="0">
                <a:latin typeface="+mn-lt"/>
              </a:rPr>
              <a:t> = </a:t>
            </a:r>
            <a:r>
              <a:rPr lang="en-US" sz="2800" i="1" dirty="0">
                <a:latin typeface="+mn-lt"/>
              </a:rPr>
              <a:t>x</a:t>
            </a:r>
            <a:r>
              <a:rPr lang="en-US" sz="2800" baseline="30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/>
              <a:t>by Finding Intercepts and Checking for Symmetry </a:t>
            </a:r>
            <a:r>
              <a:rPr lang="en-US" sz="2000" dirty="0"/>
              <a:t>(1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equation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 = </a:t>
            </a:r>
            <a:r>
              <a:rPr lang="en-US" i="1" dirty="0">
                <a:latin typeface="+mn-lt"/>
              </a:rPr>
              <a:t>x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by plotting points. Find any intercepts and check for symmetry first.</a:t>
            </a:r>
          </a:p>
          <a:p>
            <a:r>
              <a:rPr lang="en-US" dirty="0">
                <a:cs typeface="Times New Roman" panose="02020603050405020304" pitchFamily="18" charset="0"/>
              </a:rPr>
              <a:t>First, find the intercepts.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en-US" dirty="0">
                <a:cs typeface="Times New Roman" panose="02020603050405020304" pitchFamily="18" charset="0"/>
              </a:rPr>
              <a:t>then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0; </a:t>
            </a:r>
            <a:r>
              <a:rPr lang="en-US" dirty="0">
                <a:cs typeface="Times New Roman" panose="02020603050405020304" pitchFamily="18" charset="0"/>
              </a:rPr>
              <a:t>and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en-US" dirty="0">
                <a:cs typeface="Times New Roman" panose="02020603050405020304" pitchFamily="18" charset="0"/>
              </a:rPr>
              <a:t>then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 </a:t>
            </a:r>
            <a:r>
              <a:rPr lang="en-US" dirty="0">
                <a:cs typeface="Times New Roman" panose="02020603050405020304" pitchFamily="18" charset="0"/>
              </a:rPr>
              <a:t>The origin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(0, 0) </a:t>
            </a:r>
            <a:r>
              <a:rPr lang="en-US" dirty="0">
                <a:cs typeface="Times New Roman" panose="02020603050405020304" pitchFamily="18" charset="0"/>
              </a:rPr>
              <a:t>is the only intercept. Now test for symmetry.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5861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11: </a:t>
            </a:r>
            <a:r>
              <a:rPr lang="en-US" sz="2800" dirty="0"/>
              <a:t>Graphing the Equation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by Finding Intercepts and Checking for Symmetry </a:t>
            </a:r>
            <a:r>
              <a:rPr lang="en-US" sz="2000" dirty="0"/>
              <a:t>(2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indent="-137160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cs typeface="Times New Roman" panose="02020603050405020304" pitchFamily="18" charset="0"/>
              </a:rPr>
              <a:t>Axis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cs typeface="Times New Roman" panose="02020603050405020304" pitchFamily="18" charset="0"/>
              </a:rPr>
              <a:t>Replace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. Since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baseline="48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is not equivalent to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baseline="48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dirty="0">
                <a:cs typeface="Times New Roman" panose="02020603050405020304" pitchFamily="18" charset="0"/>
              </a:rPr>
              <a:t>, the graph of the equation is not symmetric with respect to the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400" dirty="0">
                <a:cs typeface="Times New Roman" panose="02020603050405020304" pitchFamily="18" charset="0"/>
              </a:rPr>
              <a:t>axis.</a:t>
            </a:r>
          </a:p>
          <a:p>
            <a:pPr marL="1371600" indent="-1371600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cs typeface="Times New Roman" panose="02020603050405020304" pitchFamily="18" charset="0"/>
              </a:rPr>
              <a:t>Axis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cs typeface="Times New Roman" panose="02020603050405020304" pitchFamily="18" charset="0"/>
              </a:rPr>
              <a:t>Replace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dirty="0">
                <a:cs typeface="Times New Roman" panose="02020603050405020304" pitchFamily="18" charset="0"/>
              </a:rPr>
              <a:t>. Since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= (–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400" baseline="48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is not equivalent to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baseline="48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dirty="0">
                <a:cs typeface="Times New Roman" panose="02020603050405020304" pitchFamily="18" charset="0"/>
              </a:rPr>
              <a:t>, the graph of the equation is not symmetric with respect to the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400" dirty="0">
                <a:cs typeface="Times New Roman" panose="02020603050405020304" pitchFamily="18" charset="0"/>
              </a:rPr>
              <a:t>axis.</a:t>
            </a:r>
          </a:p>
          <a:p>
            <a:pPr marL="1371600" indent="-1371600"/>
            <a:r>
              <a:rPr lang="en-US" sz="2400" i="1" dirty="0">
                <a:cs typeface="Times New Roman" panose="02020603050405020304" pitchFamily="18" charset="0"/>
              </a:rPr>
              <a:t>Origin</a:t>
            </a:r>
            <a:r>
              <a:rPr lang="en-US" sz="2400" dirty="0">
                <a:cs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cs typeface="Times New Roman" panose="02020603050405020304" pitchFamily="18" charset="0"/>
              </a:rPr>
              <a:t>Replace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and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cs typeface="Times New Roman" panose="02020603050405020304" pitchFamily="18" charset="0"/>
              </a:rPr>
              <a:t>. Since </a:t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= (–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400" baseline="48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is equivalent to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baseline="48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dirty="0">
                <a:cs typeface="Times New Roman" panose="02020603050405020304" pitchFamily="18" charset="0"/>
              </a:rPr>
              <a:t>, the graph of the equation is symmetric with respect to the origin.</a:t>
            </a:r>
          </a:p>
          <a:p>
            <a:pPr marL="1371600" indent="-1371600"/>
            <a:endParaRPr lang="en-US" sz="2400" i="1" dirty="0">
              <a:cs typeface="Times New Roman" panose="02020603050405020304" pitchFamily="18" charset="0"/>
            </a:endParaRPr>
          </a:p>
          <a:p>
            <a:pPr marL="1371600" indent="-1371600"/>
            <a:endParaRPr lang="en-US" sz="2400" i="1" dirty="0">
              <a:cs typeface="Times New Roman" panose="02020603050405020304" pitchFamily="18" charset="0"/>
            </a:endParaRP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23317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11: </a:t>
            </a:r>
            <a:r>
              <a:rPr lang="en-US" sz="2800" dirty="0"/>
              <a:t>Graphing the Equation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by Finding Intercepts and Checking for Symmetry </a:t>
            </a:r>
            <a:r>
              <a:rPr lang="en-US" sz="2000" dirty="0"/>
              <a:t>(3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To graph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cs typeface="Times New Roman" panose="02020603050405020304" pitchFamily="18" charset="0"/>
              </a:rPr>
              <a:t>use the equation to obtain several points on the graph. </a:t>
            </a:r>
          </a:p>
          <a:p>
            <a:r>
              <a:rPr lang="en-US" dirty="0">
                <a:cs typeface="Times New Roman" panose="02020603050405020304" pitchFamily="18" charset="0"/>
              </a:rPr>
              <a:t>Because of the symmetry, we only need to locate points on the graph for which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endParaRPr lang="en-US" i="1" dirty="0"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2F17FC-E7C6-4B08-8DAB-B63BAE000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92934"/>
              </p:ext>
            </p:extLst>
          </p:nvPr>
        </p:nvGraphicFramePr>
        <p:xfrm>
          <a:off x="2698011" y="3775508"/>
          <a:ext cx="3747978" cy="228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58">
                  <a:extLst>
                    <a:ext uri="{9D8B030D-6E8A-4147-A177-3AD203B41FA5}">
                      <a16:colId xmlns:a16="http://schemas.microsoft.com/office/drawing/2014/main" val="2590694170"/>
                    </a:ext>
                  </a:extLst>
                </a:gridCol>
                <a:gridCol w="1644616">
                  <a:extLst>
                    <a:ext uri="{9D8B030D-6E8A-4147-A177-3AD203B41FA5}">
                      <a16:colId xmlns:a16="http://schemas.microsoft.com/office/drawing/2014/main" val="2565282793"/>
                    </a:ext>
                  </a:extLst>
                </a:gridCol>
                <a:gridCol w="1404904">
                  <a:extLst>
                    <a:ext uri="{9D8B030D-6E8A-4147-A177-3AD203B41FA5}">
                      <a16:colId xmlns:a16="http://schemas.microsoft.com/office/drawing/2014/main" val="2348698760"/>
                    </a:ext>
                  </a:extLst>
                </a:gridCol>
              </a:tblGrid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y = x</a:t>
                      </a:r>
                      <a:r>
                        <a:rPr lang="en-US" sz="2400" baseline="48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9682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(0, 0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2395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1, 1)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21582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2, 8)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03998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(3, 2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6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476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11: </a:t>
            </a:r>
            <a:r>
              <a:rPr lang="en-US" sz="2800" dirty="0"/>
              <a:t>Graphing the Equation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by Finding Intercepts and Checking for Symmetry </a:t>
            </a:r>
            <a:r>
              <a:rPr lang="en-US" sz="2000" dirty="0"/>
              <a:t>(4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689"/>
            <a:ext cx="4271211" cy="4775981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Since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(1, 1) </a:t>
            </a:r>
            <a:r>
              <a:rPr lang="en-US" dirty="0">
                <a:cs typeface="Times New Roman" panose="02020603050405020304" pitchFamily="18" charset="0"/>
              </a:rPr>
              <a:t>is on the graph, and the graph is symmetric with respect to the origin, the point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(–1, –1) </a:t>
            </a:r>
            <a:r>
              <a:rPr lang="en-US" dirty="0">
                <a:cs typeface="Times New Roman" panose="02020603050405020304" pitchFamily="18" charset="0"/>
              </a:rPr>
              <a:t>is also on the graph. </a:t>
            </a:r>
          </a:p>
          <a:p>
            <a:endParaRPr lang="en-US" i="1" dirty="0">
              <a:cs typeface="Times New Roman" panose="02020603050405020304" pitchFamily="18" charset="0"/>
            </a:endParaRPr>
          </a:p>
          <a:p>
            <a:pPr marL="1371600" indent="-1371600"/>
            <a:endParaRPr lang="en-US" i="1" dirty="0"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5018CB-2FAB-41F9-818D-9D28DD77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96" y="1500479"/>
            <a:ext cx="3342456" cy="47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0173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12: </a:t>
            </a:r>
            <a:r>
              <a:rPr lang="en-US" dirty="0"/>
              <a:t>Graphing the Equation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= </a:t>
            </a:r>
            <a:r>
              <a:rPr lang="en-US" i="1" dirty="0">
                <a:latin typeface="+mn-lt"/>
              </a:rPr>
              <a:t>y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</a:t>
            </a:r>
            <a:r>
              <a:rPr lang="en-US" sz="1800" dirty="0"/>
              <a:t>(1 of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FE272-DF80-4FEE-9227-2E039A9CD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Graph the equation </a:t>
                </a:r>
                <a:r>
                  <a:rPr lang="en-US" i="1" dirty="0">
                    <a:latin typeface="+mn-lt"/>
                  </a:rPr>
                  <a:t>x</a:t>
                </a:r>
                <a:r>
                  <a:rPr lang="en-US" dirty="0">
                    <a:latin typeface="+mn-lt"/>
                  </a:rPr>
                  <a:t> = </a:t>
                </a:r>
                <a:r>
                  <a:rPr lang="en-US" i="1" dirty="0">
                    <a:latin typeface="+mn-lt"/>
                  </a:rPr>
                  <a:t>y</a:t>
                </a:r>
                <a:r>
                  <a:rPr lang="en-US" baseline="30000" dirty="0">
                    <a:latin typeface="+mn-lt"/>
                  </a:rPr>
                  <a:t>2</a:t>
                </a:r>
                <a:r>
                  <a:rPr lang="en-US" dirty="0"/>
                  <a:t>. Find any intercepts and check for symmetry first.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Graph </a:t>
                </a:r>
                <a:r>
                  <a:rPr lang="en-US" i="1" dirty="0">
                    <a:latin typeface="+mn-lt"/>
                  </a:rPr>
                  <a:t>x</a:t>
                </a:r>
                <a:r>
                  <a:rPr lang="en-US" dirty="0">
                    <a:latin typeface="+mn-lt"/>
                  </a:rPr>
                  <a:t> = </a:t>
                </a:r>
                <a:r>
                  <a:rPr lang="en-US" i="1" dirty="0">
                    <a:latin typeface="+mn-lt"/>
                  </a:rPr>
                  <a:t>y</a:t>
                </a:r>
                <a:r>
                  <a:rPr lang="en-US" baseline="30000" dirty="0">
                    <a:latin typeface="+mn-lt"/>
                  </a:rPr>
                  <a:t>2</a:t>
                </a:r>
                <a:r>
                  <a:rPr lang="en-US" dirty="0">
                    <a:latin typeface="+mn-lt"/>
                  </a:rPr>
                  <a:t>, </a:t>
                </a:r>
                <a:r>
                  <a:rPr lang="en-US" i="1" dirty="0">
                    <a:latin typeface="+mn-lt"/>
                  </a:rPr>
                  <a:t>y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 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 0.</a:t>
                </a:r>
                <a:endParaRPr lang="en-US" dirty="0">
                  <a:latin typeface="+mn-lt"/>
                </a:endParaRP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>
                    <a:cs typeface="Times New Roman" panose="02020603050405020304" pitchFamily="18" charset="0"/>
                  </a:rPr>
                  <a:t>The lone intercept is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(0, 0). </a:t>
                </a:r>
                <a:r>
                  <a:rPr lang="en-US" dirty="0">
                    <a:cs typeface="Times New Roman" panose="02020603050405020304" pitchFamily="18" charset="0"/>
                  </a:rPr>
                  <a:t>The graph is symmetric with respect to the </a:t>
                </a: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cs typeface="Times New Roman" panose="02020603050405020304" pitchFamily="18" charset="0"/>
                  </a:rPr>
                  <a:t>axis since </a:t>
                </a:r>
                <a:br>
                  <a:rPr lang="en-US" dirty="0">
                    <a:cs typeface="Times New Roman" panose="02020603050405020304" pitchFamily="18" charset="0"/>
                  </a:rPr>
                </a:b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x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)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 is equivalent to </a:t>
                </a: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x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= </a:t>
                </a: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baseline="30000" dirty="0">
                    <a:latin typeface="+mn-lt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cs typeface="Times New Roman" panose="02020603050405020304" pitchFamily="18" charset="0"/>
                  </a:rPr>
                  <a:t>The graph is not symmetric with respect to the </a:t>
                </a:r>
                <a:r>
                  <a:rPr lang="en-US" i="1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cs typeface="Times New Roman" panose="02020603050405020304" pitchFamily="18" charset="0"/>
                  </a:rPr>
                  <a:t>axis or the origin.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FE272-DF80-4FEE-9227-2E039A9CD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72768"/>
                <a:ext cx="7772400" cy="4638902"/>
              </a:xfrm>
              <a:blipFill>
                <a:blip r:embed="rId2"/>
                <a:stretch>
                  <a:fillRect l="-1412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7653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12: </a:t>
            </a:r>
            <a:r>
              <a:rPr lang="en-US" dirty="0"/>
              <a:t>Graphing the Equation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= </a:t>
            </a:r>
            <a:r>
              <a:rPr lang="en-US" i="1" dirty="0">
                <a:latin typeface="+mn-lt"/>
              </a:rPr>
              <a:t>y</a:t>
            </a:r>
            <a:r>
              <a:rPr lang="en-US" baseline="30000" dirty="0">
                <a:latin typeface="+mn-lt"/>
              </a:rPr>
              <a:t>2 </a:t>
            </a:r>
            <a:r>
              <a:rPr lang="en-US" sz="1800" dirty="0"/>
              <a:t>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400" dirty="0">
                <a:cs typeface="Times New Roman" panose="02020603050405020304" pitchFamily="18" charset="0"/>
              </a:rPr>
              <a:t>Because of the symmetry, start by finding points whose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400" dirty="0">
                <a:cs typeface="Times New Roman" panose="02020603050405020304" pitchFamily="18" charset="0"/>
              </a:rPr>
              <a:t>coordinates are non-negative. Then use the symmetry to find additional points on the graph. See the table. Plot these points and connect them with a smooth curve to obtain the figure.</a:t>
            </a:r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94FFEFD-4860-4A1F-AD33-CEC30843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5"/>
          <a:stretch/>
        </p:blipFill>
        <p:spPr>
          <a:xfrm>
            <a:off x="5443344" y="3413519"/>
            <a:ext cx="3268986" cy="29718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D71B21-8732-407E-B2E1-A76403094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23"/>
              </p:ext>
            </p:extLst>
          </p:nvPr>
        </p:nvGraphicFramePr>
        <p:xfrm>
          <a:off x="1307591" y="3755772"/>
          <a:ext cx="3747978" cy="228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58">
                  <a:extLst>
                    <a:ext uri="{9D8B030D-6E8A-4147-A177-3AD203B41FA5}">
                      <a16:colId xmlns:a16="http://schemas.microsoft.com/office/drawing/2014/main" val="2590694170"/>
                    </a:ext>
                  </a:extLst>
                </a:gridCol>
                <a:gridCol w="1644616">
                  <a:extLst>
                    <a:ext uri="{9D8B030D-6E8A-4147-A177-3AD203B41FA5}">
                      <a16:colId xmlns:a16="http://schemas.microsoft.com/office/drawing/2014/main" val="2565282793"/>
                    </a:ext>
                  </a:extLst>
                </a:gridCol>
                <a:gridCol w="1404904">
                  <a:extLst>
                    <a:ext uri="{9D8B030D-6E8A-4147-A177-3AD203B41FA5}">
                      <a16:colId xmlns:a16="http://schemas.microsoft.com/office/drawing/2014/main" val="2348698760"/>
                    </a:ext>
                  </a:extLst>
                </a:gridCol>
              </a:tblGrid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 = y</a:t>
                      </a:r>
                      <a:r>
                        <a:rPr lang="en-US" sz="2400" baseline="48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9682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(0, 0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2395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1, 1)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21582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, 2)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03998"/>
                  </a:ext>
                </a:extLst>
              </a:tr>
              <a:tr h="45746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(9, 3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6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452757"/>
      </p:ext>
    </p:extLst>
  </p:cSld>
  <p:clrMapOvr>
    <a:masterClrMapping/>
  </p:clrMapOvr>
  <p:transition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12: </a:t>
            </a:r>
            <a:r>
              <a:rPr lang="en-US" dirty="0"/>
              <a:t>Graphing the Equation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= </a:t>
            </a:r>
            <a:r>
              <a:rPr lang="en-US" i="1" dirty="0">
                <a:latin typeface="+mn-lt"/>
              </a:rPr>
              <a:t>y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 </a:t>
            </a:r>
            <a:r>
              <a:rPr lang="en-US" sz="1800" dirty="0"/>
              <a:t>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en-US" dirty="0">
                <a:cs typeface="Times New Roman" panose="02020603050405020304" pitchFamily="18" charset="0"/>
              </a:rPr>
              <a:t>If we restrict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so that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0</a:t>
            </a:r>
            <a:r>
              <a:rPr lang="en-US" dirty="0">
                <a:cs typeface="Times New Roman" panose="02020603050405020304" pitchFamily="18" charset="0"/>
              </a:rPr>
              <a:t>, the equation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0</a:t>
            </a:r>
            <a:r>
              <a:rPr lang="en-US" dirty="0">
                <a:cs typeface="Times New Roman" panose="02020603050405020304" pitchFamily="18" charset="0"/>
              </a:rPr>
              <a:t>, may be written equivalently as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	       </a:t>
            </a:r>
            <a:r>
              <a:rPr lang="en-US" dirty="0">
                <a:cs typeface="Times New Roman" panose="02020603050405020304" pitchFamily="18" charset="0"/>
              </a:rPr>
              <a:t>The portion of the graph of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in quadrant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 is therefore the graph of</a:t>
            </a:r>
            <a:br>
              <a:rPr lang="en-US" dirty="0">
                <a:cs typeface="Times New Roman" panose="02020603050405020304" pitchFamily="18" charset="0"/>
              </a:rPr>
            </a:b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 clock&#10;&#10;Description generated with high confidence">
            <a:extLst>
              <a:ext uri="{FF2B5EF4-FFF2-40B4-BE49-F238E27FC236}">
                <a16:creationId xmlns:a16="http://schemas.microsoft.com/office/drawing/2014/main" id="{457EC424-362B-45E7-9452-CF502962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612" y="3623913"/>
            <a:ext cx="3116395" cy="2656445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EBA461-D3B9-4D54-8BD1-828DED42A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41221"/>
              </p:ext>
            </p:extLst>
          </p:nvPr>
        </p:nvGraphicFramePr>
        <p:xfrm>
          <a:off x="1187449" y="2363417"/>
          <a:ext cx="1104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4" imgW="1104840" imgH="495000" progId="Equation.DSMT4">
                  <p:embed/>
                </p:oleObj>
              </mc:Choice>
              <mc:Fallback>
                <p:oleObj name="Equation" r:id="rId4" imgW="11048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49" y="2363417"/>
                        <a:ext cx="11049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D1B56D9-A8CD-4BB5-859F-C1C79122A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95032"/>
              </p:ext>
            </p:extLst>
          </p:nvPr>
        </p:nvGraphicFramePr>
        <p:xfrm>
          <a:off x="6851652" y="2738787"/>
          <a:ext cx="1104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6" imgW="1104840" imgH="495000" progId="Equation.DSMT4">
                  <p:embed/>
                </p:oleObj>
              </mc:Choice>
              <mc:Fallback>
                <p:oleObj name="Equation" r:id="rId6" imgW="110484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DEBA461-D3B9-4D54-8BD1-828DED42A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1652" y="2738787"/>
                        <a:ext cx="11049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124954"/>
      </p:ext>
    </p:extLst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13: </a:t>
            </a:r>
            <a:r>
              <a:rPr lang="en-US" sz="2800" dirty="0"/>
              <a:t>Graphing the Equation </a:t>
            </a:r>
            <a:r>
              <a:rPr lang="en-US" sz="2800" dirty="0">
                <a:latin typeface="+mn-lt"/>
              </a:rPr>
              <a:t>            </a:t>
            </a:r>
            <a:r>
              <a:rPr lang="en-US" sz="1400" dirty="0"/>
              <a:t>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Graph the equation           Find any intercepts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and check for symmetry. 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r>
              <a:rPr lang="en-US" sz="2400" dirty="0">
                <a:cs typeface="Times New Roman" panose="02020603050405020304" pitchFamily="18" charset="0"/>
              </a:rPr>
              <a:t>Check for intercepts first. If we let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en-US" sz="2400" dirty="0">
                <a:cs typeface="Times New Roman" panose="02020603050405020304" pitchFamily="18" charset="0"/>
              </a:rPr>
              <a:t>we obtain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400" dirty="0">
                <a:cs typeface="Times New Roman" panose="02020603050405020304" pitchFamily="18" charset="0"/>
              </a:rPr>
              <a:t>in the denominator, which makes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cs typeface="Times New Roman" panose="02020603050405020304" pitchFamily="18" charset="0"/>
              </a:rPr>
              <a:t>undefined. We conclude that there is no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400" dirty="0">
                <a:cs typeface="Times New Roman" panose="02020603050405020304" pitchFamily="18" charset="0"/>
              </a:rPr>
              <a:t>intercept. If we 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we get the equation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cs typeface="Times New Roman" panose="02020603050405020304" pitchFamily="18" charset="0"/>
              </a:rPr>
              <a:t>which has no solution.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We conclude that there is no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cs typeface="Times New Roman" panose="02020603050405020304" pitchFamily="18" charset="0"/>
              </a:rPr>
              <a:t>intercept.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The graph of </a:t>
            </a:r>
            <a:r>
              <a:rPr lang="en-US" sz="2400" i="1" dirty="0"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cs typeface="Times New Roman" panose="02020603050405020304" pitchFamily="18" charset="0"/>
              </a:rPr>
              <a:t>does not cross or touch the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coordinate axes.</a:t>
            </a:r>
          </a:p>
          <a:p>
            <a:pPr>
              <a:spcBef>
                <a:spcPts val="2400"/>
              </a:spcBef>
            </a:pPr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ED007DD-564E-4CF7-953F-C2B34C4F9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95392"/>
              </p:ext>
            </p:extLst>
          </p:nvPr>
        </p:nvGraphicFramePr>
        <p:xfrm>
          <a:off x="6654047" y="199364"/>
          <a:ext cx="939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6" name="Equation" r:id="rId3" imgW="939600" imgH="952200" progId="Equation.DSMT4">
                  <p:embed/>
                </p:oleObj>
              </mc:Choice>
              <mc:Fallback>
                <p:oleObj name="Equation" r:id="rId3" imgW="9396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4047" y="199364"/>
                        <a:ext cx="939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5B6610-CB59-41D7-81FC-E05A5EC3B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52550"/>
              </p:ext>
            </p:extLst>
          </p:nvPr>
        </p:nvGraphicFramePr>
        <p:xfrm>
          <a:off x="3456649" y="1246955"/>
          <a:ext cx="82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Equation" r:id="rId5" imgW="825480" imgH="736560" progId="Equation.DSMT4">
                  <p:embed/>
                </p:oleObj>
              </mc:Choice>
              <mc:Fallback>
                <p:oleObj name="Equation" r:id="rId5" imgW="825480" imgH="736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ED007DD-564E-4CF7-953F-C2B34C4F9A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6649" y="1246955"/>
                        <a:ext cx="825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23C469-B5FF-4C21-BE8A-76078DE11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00105"/>
              </p:ext>
            </p:extLst>
          </p:nvPr>
        </p:nvGraphicFramePr>
        <p:xfrm>
          <a:off x="3520149" y="4010807"/>
          <a:ext cx="762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" name="Equation" r:id="rId7" imgW="761760" imgH="736560" progId="Equation.DSMT4">
                  <p:embed/>
                </p:oleObj>
              </mc:Choice>
              <mc:Fallback>
                <p:oleObj name="Equation" r:id="rId7" imgW="761760" imgH="736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5B6610-CB59-41D7-81FC-E05A5EC3B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0149" y="4010807"/>
                        <a:ext cx="762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F9B620-6FF6-4EAB-92DE-69D9739B7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23444"/>
              </p:ext>
            </p:extLst>
          </p:nvPr>
        </p:nvGraphicFramePr>
        <p:xfrm>
          <a:off x="2589975" y="5054011"/>
          <a:ext cx="723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9" name="Equation" r:id="rId9" imgW="723600" imgH="736560" progId="Equation.DSMT4">
                  <p:embed/>
                </p:oleObj>
              </mc:Choice>
              <mc:Fallback>
                <p:oleObj name="Equation" r:id="rId9" imgW="723600" imgH="736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5B6610-CB59-41D7-81FC-E05A5EC3B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9975" y="5054011"/>
                        <a:ext cx="723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55444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13: </a:t>
            </a:r>
            <a:r>
              <a:rPr lang="en-US" sz="2800" dirty="0"/>
              <a:t>Graphing the Equation </a:t>
            </a:r>
            <a:r>
              <a:rPr lang="en-US" sz="2800" dirty="0">
                <a:latin typeface="Times New Roman"/>
              </a:rPr>
              <a:t>            </a:t>
            </a:r>
            <a:r>
              <a:rPr lang="en-US" sz="1400" dirty="0"/>
              <a:t>(2 of 3)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Times New Roman" panose="02020603050405020304" pitchFamily="18" charset="0"/>
              </a:rPr>
              <a:t>Next check for symmetry:</a:t>
            </a:r>
          </a:p>
          <a:p>
            <a:pPr marL="1081088" indent="-1081088"/>
            <a:r>
              <a:rPr lang="en-US" sz="2400" i="1" dirty="0">
                <a:latin typeface="+mn-lt"/>
                <a:cs typeface="Times New Roman" panose="02020603050405020304" pitchFamily="18" charset="0"/>
              </a:rPr>
              <a:t>x-</a:t>
            </a:r>
            <a:r>
              <a:rPr lang="en-US" sz="2400" i="1" dirty="0">
                <a:cs typeface="Times New Roman" panose="02020603050405020304" pitchFamily="18" charset="0"/>
              </a:rPr>
              <a:t>Axis: 	</a:t>
            </a:r>
            <a:r>
              <a:rPr lang="en-US" sz="2400" dirty="0">
                <a:cs typeface="Times New Roman" panose="02020603050405020304" pitchFamily="18" charset="0"/>
              </a:rPr>
              <a:t>Replacing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yields              which is not</a:t>
            </a:r>
          </a:p>
          <a:p>
            <a:pPr marL="1081088" indent="-1081088"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	equivalent to </a:t>
            </a:r>
          </a:p>
          <a:p>
            <a:pPr marL="1139825" indent="-1139825">
              <a:spcBef>
                <a:spcPts val="1200"/>
              </a:spcBef>
            </a:pP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y-</a:t>
            </a:r>
            <a:r>
              <a:rPr lang="en-US" sz="2400" i="1" dirty="0">
                <a:cs typeface="Times New Roman" panose="02020603050405020304" pitchFamily="18" charset="0"/>
              </a:rPr>
              <a:t>Axis: 	</a:t>
            </a:r>
            <a:r>
              <a:rPr lang="en-US" sz="2400" dirty="0">
                <a:cs typeface="Times New Roman" panose="02020603050405020304" pitchFamily="18" charset="0"/>
              </a:rPr>
              <a:t>Replacing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yields                      which is</a:t>
            </a:r>
          </a:p>
          <a:p>
            <a:pPr marL="1139825" indent="-1139825"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	not equivalent to  </a:t>
            </a:r>
          </a:p>
          <a:p>
            <a:pPr marL="1139825" indent="-1139825">
              <a:spcBef>
                <a:spcPts val="1200"/>
              </a:spcBef>
            </a:pPr>
            <a:r>
              <a:rPr lang="en-US" sz="2400" i="1" dirty="0">
                <a:cs typeface="Times New Roman" panose="02020603050405020304" pitchFamily="18" charset="0"/>
              </a:rPr>
              <a:t>Origin: 	</a:t>
            </a:r>
            <a:r>
              <a:rPr lang="en-US" sz="2400" dirty="0">
                <a:cs typeface="Times New Roman" panose="02020603050405020304" pitchFamily="18" charset="0"/>
              </a:rPr>
              <a:t>Replacing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400" i="1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yields</a:t>
            </a:r>
          </a:p>
          <a:p>
            <a:pPr marL="1139825" indent="-1139825">
              <a:spcBef>
                <a:spcPts val="1200"/>
              </a:spcBef>
            </a:pPr>
            <a:r>
              <a:rPr lang="en-US" sz="2400" dirty="0">
                <a:cs typeface="Times New Roman" panose="02020603050405020304" pitchFamily="18" charset="0"/>
              </a:rPr>
              <a:t>	which is equivalent to </a:t>
            </a:r>
            <a:endParaRPr lang="en-US" sz="2400" i="1" dirty="0">
              <a:cs typeface="Times New Roman" panose="02020603050405020304" pitchFamily="18" charset="0"/>
            </a:endParaRPr>
          </a:p>
          <a:p>
            <a:pPr marL="1139825" indent="-1139825">
              <a:spcBef>
                <a:spcPts val="1200"/>
              </a:spcBef>
            </a:pPr>
            <a:r>
              <a:rPr lang="en-US" sz="2400" i="1" dirty="0">
                <a:cs typeface="Times New Roman" panose="02020603050405020304" pitchFamily="18" charset="0"/>
              </a:rPr>
              <a:t>	</a:t>
            </a:r>
            <a:r>
              <a:rPr lang="en-US" sz="2400" dirty="0">
                <a:cs typeface="Times New Roman" panose="02020603050405020304" pitchFamily="18" charset="0"/>
              </a:rPr>
              <a:t>The graph is symmetric with respect to the origin.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20CCCE-2CE9-43BB-99C0-C3E435ACC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11327"/>
              </p:ext>
            </p:extLst>
          </p:nvPr>
        </p:nvGraphicFramePr>
        <p:xfrm>
          <a:off x="6666080" y="178900"/>
          <a:ext cx="939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9" name="Equation" r:id="rId3" imgW="939600" imgH="952200" progId="Equation.DSMT4">
                  <p:embed/>
                </p:oleObj>
              </mc:Choice>
              <mc:Fallback>
                <p:oleObj name="Equation" r:id="rId3" imgW="939600" imgH="952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ED007DD-564E-4CF7-953F-C2B34C4F9A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6080" y="178900"/>
                        <a:ext cx="939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05F32C4-7D56-4331-AD17-DB934E6F5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44129"/>
              </p:ext>
            </p:extLst>
          </p:nvPr>
        </p:nvGraphicFramePr>
        <p:xfrm>
          <a:off x="5183696" y="1733894"/>
          <a:ext cx="1028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Equation" r:id="rId5" imgW="1028520" imgH="736560" progId="Equation.DSMT4">
                  <p:embed/>
                </p:oleObj>
              </mc:Choice>
              <mc:Fallback>
                <p:oleObj name="Equation" r:id="rId5" imgW="1028520" imgH="736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5B6610-CB59-41D7-81FC-E05A5EC3B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3696" y="1733894"/>
                        <a:ext cx="1028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D1AB18-0739-4084-9966-5A1F71B29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16048"/>
              </p:ext>
            </p:extLst>
          </p:nvPr>
        </p:nvGraphicFramePr>
        <p:xfrm>
          <a:off x="3674492" y="2220402"/>
          <a:ext cx="82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Equation" r:id="rId7" imgW="825480" imgH="736560" progId="Equation.DSMT4">
                  <p:embed/>
                </p:oleObj>
              </mc:Choice>
              <mc:Fallback>
                <p:oleObj name="Equation" r:id="rId7" imgW="825480" imgH="736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05F32C4-7D56-4331-AD17-DB934E6F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4492" y="2220402"/>
                        <a:ext cx="825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1B8EE0E-1F69-42DC-9DC0-42F686BA5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00157"/>
              </p:ext>
            </p:extLst>
          </p:nvPr>
        </p:nvGraphicFramePr>
        <p:xfrm>
          <a:off x="5130647" y="2768699"/>
          <a:ext cx="1765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2" name="Equation" r:id="rId9" imgW="1765080" imgH="736560" progId="Equation.DSMT4">
                  <p:embed/>
                </p:oleObj>
              </mc:Choice>
              <mc:Fallback>
                <p:oleObj name="Equation" r:id="rId9" imgW="1765080" imgH="736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05F32C4-7D56-4331-AD17-DB934E6F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0647" y="2768699"/>
                        <a:ext cx="1765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83B5ED5-75A2-4DDA-9473-A84F84B77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6716"/>
              </p:ext>
            </p:extLst>
          </p:nvPr>
        </p:nvGraphicFramePr>
        <p:xfrm>
          <a:off x="4269079" y="3283662"/>
          <a:ext cx="82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3" name="Equation" r:id="rId11" imgW="825480" imgH="736560" progId="Equation.DSMT4">
                  <p:embed/>
                </p:oleObj>
              </mc:Choice>
              <mc:Fallback>
                <p:oleObj name="Equation" r:id="rId11" imgW="825480" imgH="736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D1AB18-0739-4084-9966-5A1F71B29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9079" y="3283662"/>
                        <a:ext cx="825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131E793-3C3D-4875-ADF0-4E49BA2F3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454891"/>
              </p:ext>
            </p:extLst>
          </p:nvPr>
        </p:nvGraphicFramePr>
        <p:xfrm>
          <a:off x="6895947" y="3803504"/>
          <a:ext cx="1206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4" name="Equation" r:id="rId13" imgW="1206360" imgH="736560" progId="Equation.DSMT4">
                  <p:embed/>
                </p:oleObj>
              </mc:Choice>
              <mc:Fallback>
                <p:oleObj name="Equation" r:id="rId13" imgW="1206360" imgH="736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05F32C4-7D56-4331-AD17-DB934E6F5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95947" y="3803504"/>
                        <a:ext cx="1206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B2D61CC-A706-48CB-A6F2-A7294AA84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52451"/>
              </p:ext>
            </p:extLst>
          </p:nvPr>
        </p:nvGraphicFramePr>
        <p:xfrm>
          <a:off x="5020475" y="4318467"/>
          <a:ext cx="82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name="Equation" r:id="rId15" imgW="825480" imgH="736560" progId="Equation.DSMT4">
                  <p:embed/>
                </p:oleObj>
              </mc:Choice>
              <mc:Fallback>
                <p:oleObj name="Equation" r:id="rId15" imgW="825480" imgH="7365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83B5ED5-75A2-4DDA-9473-A84F84B77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0475" y="4318467"/>
                        <a:ext cx="825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46862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43C1-3587-431E-AB12-AC73F42B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13: </a:t>
            </a:r>
            <a:r>
              <a:rPr lang="en-US" sz="2800" dirty="0"/>
              <a:t>Graphing the Equation </a:t>
            </a:r>
            <a:r>
              <a:rPr lang="en-US" sz="2800" dirty="0">
                <a:latin typeface="Times New Roman"/>
              </a:rPr>
              <a:t>            </a:t>
            </a:r>
            <a:r>
              <a:rPr lang="en-US" sz="1400" dirty="0"/>
              <a:t>(3 of 3)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E272-DF80-4FEE-9227-2E039A9CD98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400" dirty="0">
                <a:cs typeface="Times New Roman" panose="02020603050405020304" pitchFamily="18" charset="0"/>
              </a:rPr>
              <a:t>Use the equation to form the table, and obtain some points on the graph. The figure illustrates some of these 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points and the graph of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C9AAFCF-E764-4F8B-804F-095D6200A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25504"/>
              </p:ext>
            </p:extLst>
          </p:nvPr>
        </p:nvGraphicFramePr>
        <p:xfrm>
          <a:off x="6569828" y="199364"/>
          <a:ext cx="939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3" imgW="939600" imgH="952200" progId="Equation.DSMT4">
                  <p:embed/>
                </p:oleObj>
              </mc:Choice>
              <mc:Fallback>
                <p:oleObj name="Equation" r:id="rId3" imgW="939600" imgH="952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20CCCE-2CE9-43BB-99C0-C3E435ACC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9828" y="199364"/>
                        <a:ext cx="939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09E0FC3E-3252-4BAF-AA07-BB80717E1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785" y="2828735"/>
            <a:ext cx="3221907" cy="352241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5B1957B-AFBC-4306-AF01-2D0537D17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602486"/>
              </p:ext>
            </p:extLst>
          </p:nvPr>
        </p:nvGraphicFramePr>
        <p:xfrm>
          <a:off x="4057670" y="2092135"/>
          <a:ext cx="82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6" imgW="825480" imgH="736560" progId="Equation.DSMT4">
                  <p:embed/>
                </p:oleObj>
              </mc:Choice>
              <mc:Fallback>
                <p:oleObj name="Equation" r:id="rId6" imgW="82548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B2D61CC-A706-48CB-A6F2-A7294AA84C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7670" y="2092135"/>
                        <a:ext cx="825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70772BD-EADB-4B39-8007-F04B0ED0D6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2704" y="2445448"/>
            <a:ext cx="2631948" cy="38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4901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D41B-383B-4EA6-A7CE-5FDDD63F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96500"/>
            <a:ext cx="7772399" cy="48214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An </a:t>
            </a:r>
            <a:r>
              <a:rPr lang="en-US" b="1" dirty="0">
                <a:cs typeface="Times New Roman" panose="02020603050405020304" pitchFamily="18" charset="0"/>
              </a:rPr>
              <a:t>equation in two variables, </a:t>
            </a:r>
            <a:r>
              <a:rPr lang="en-US" dirty="0">
                <a:cs typeface="Times New Roman" panose="02020603050405020304" pitchFamily="18" charset="0"/>
              </a:rPr>
              <a:t>say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, is a statement in which two expressions involving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are equal.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expressions are called the </a:t>
            </a:r>
            <a:r>
              <a:rPr lang="en-US" b="1" dirty="0">
                <a:cs typeface="Times New Roman" panose="02020603050405020304" pitchFamily="18" charset="0"/>
              </a:rPr>
              <a:t>sides </a:t>
            </a:r>
            <a:r>
              <a:rPr lang="en-US" dirty="0">
                <a:cs typeface="Times New Roman" panose="02020603050405020304" pitchFamily="18" charset="0"/>
              </a:rPr>
              <a:t>of the equation.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Any values of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that result in a true statement are said to </a:t>
            </a:r>
            <a:r>
              <a:rPr lang="en-US" b="1" dirty="0">
                <a:cs typeface="Times New Roman" panose="02020603050405020304" pitchFamily="18" charset="0"/>
              </a:rPr>
              <a:t>satisfy </a:t>
            </a:r>
            <a:r>
              <a:rPr lang="en-US" dirty="0">
                <a:cs typeface="Times New Roman" panose="02020603050405020304" pitchFamily="18" charset="0"/>
              </a:rPr>
              <a:t>the equation.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</a:t>
            </a:r>
            <a:r>
              <a:rPr lang="en-US" b="1" dirty="0">
                <a:cs typeface="Times New Roman" panose="02020603050405020304" pitchFamily="18" charset="0"/>
              </a:rPr>
              <a:t>graph of an equation in two variables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consists of the set of points in the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r>
              <a:rPr lang="en-US" i="1" dirty="0" err="1">
                <a:latin typeface="+mn-lt"/>
                <a:cs typeface="Times New Roman" panose="02020603050405020304" pitchFamily="18" charset="0"/>
              </a:rPr>
              <a:t>xy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plane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whose coordinates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</a:rPr>
              <a:t>satisfy the equation.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Equations by Plotting Points</a:t>
            </a:r>
          </a:p>
        </p:txBody>
      </p:sp>
    </p:spTree>
    <p:extLst>
      <p:ext uri="{BB962C8B-B14F-4D97-AF65-F5344CB8AC3E}">
        <p14:creationId xmlns:p14="http://schemas.microsoft.com/office/powerpoint/2010/main" val="169634581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 </a:t>
            </a:r>
            <a:r>
              <a:rPr lang="en-US" dirty="0"/>
              <a:t>Determining Whether a Point Is on the Graph of an Equation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Determine whether the points are on the graph of the equation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9.</a:t>
            </a:r>
          </a:p>
          <a:p>
            <a:r>
              <a:rPr lang="pt-BR" dirty="0">
                <a:cs typeface="Times New Roman" panose="02020603050405020304" pitchFamily="18" charset="0"/>
              </a:rPr>
              <a:t>(a) 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(3, 2)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pt-BR" dirty="0">
                <a:cs typeface="Times New Roman" panose="02020603050405020304" pitchFamily="18" charset="0"/>
              </a:rPr>
              <a:t>(b) 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(2,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3) </a:t>
            </a: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defTabSz="574675"/>
            <a:r>
              <a:rPr lang="en-US" dirty="0">
                <a:cs typeface="Times New Roman" panose="02020603050405020304" pitchFamily="18" charset="0"/>
              </a:rPr>
              <a:t>(a) For the point 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(3, 2)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cs typeface="Times New Roman" panose="02020603050405020304" pitchFamily="18" charset="0"/>
              </a:rPr>
              <a:t>check to see whether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B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satisfies the equation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9.</a:t>
            </a:r>
          </a:p>
          <a:p>
            <a:pPr marL="461963" indent="-461963" algn="ctr"/>
            <a:r>
              <a:rPr lang="en-U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s-ES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−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−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= 7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marL="509588" defTabSz="509588"/>
            <a:r>
              <a:rPr lang="en-US" dirty="0">
                <a:cs typeface="Times New Roman" panose="02020603050405020304" pitchFamily="18" charset="0"/>
              </a:rPr>
              <a:t>The equation is not satisfied, so the point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(3, 2) </a:t>
            </a:r>
            <a:r>
              <a:rPr lang="en-US" dirty="0">
                <a:cs typeface="Times New Roman" panose="02020603050405020304" pitchFamily="18" charset="0"/>
              </a:rPr>
              <a:t>is not on the graph.</a:t>
            </a: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364987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 </a:t>
            </a:r>
            <a:r>
              <a:rPr lang="en-US" dirty="0"/>
              <a:t>Determining Whether a Point Is on the Graph of an Equation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/>
            <a:r>
              <a:rPr lang="en-US" dirty="0">
                <a:cs typeface="Times New Roman" panose="02020603050405020304" pitchFamily="18" charset="0"/>
              </a:rPr>
              <a:t>(b) For the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(2, </a:t>
            </a:r>
            <a:r>
              <a:rPr lang="pt-BR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−3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), </a:t>
            </a:r>
            <a:r>
              <a:rPr lang="en-US" dirty="0">
                <a:cs typeface="Times New Roman" panose="02020603050405020304" pitchFamily="18" charset="0"/>
              </a:rPr>
              <a:t>check to see whether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B4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pt-BR" dirty="0">
                <a:solidFill>
                  <a:srgbClr val="B400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−3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satisfies the equation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pt-BR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 algn="ctr"/>
            <a:r>
              <a:rPr lang="es-E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s-ES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pt-BR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s-E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= 3(</a:t>
            </a:r>
            <a:r>
              <a:rPr lang="es-E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pt-BR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pt-BR" dirty="0">
                <a:solidFill>
                  <a:srgbClr val="D70000"/>
                </a:solidFill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</a:t>
            </a:r>
            <a:r>
              <a:rPr lang="es-ES" dirty="0">
                <a:solidFill>
                  <a:srgbClr val="D70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) = 6 </a:t>
            </a:r>
            <a:r>
              <a:rPr lang="pt-BR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 3 = 9 </a:t>
            </a:r>
            <a:r>
              <a:rPr lang="es-ES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s-ES" dirty="0">
                <a:latin typeface="+mn-lt"/>
                <a:cs typeface="Times New Roman" panose="02020603050405020304" pitchFamily="18" charset="0"/>
              </a:rPr>
              <a:t> 9</a:t>
            </a:r>
          </a:p>
          <a:p>
            <a:pPr marL="461963" indent="-46196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The equation is satisfied, so the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(2, </a:t>
            </a:r>
            <a:r>
              <a:rPr lang="pt-BR" dirty="0"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−3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</a:rPr>
              <a:t>is on the 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891903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2: </a:t>
            </a:r>
            <a:r>
              <a:rPr lang="en-US" dirty="0"/>
              <a:t>Graphing an Equation by Plotting Points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/>
            <a:r>
              <a:rPr lang="en-US" dirty="0">
                <a:cs typeface="Times New Roman" panose="02020603050405020304" pitchFamily="18" charset="0"/>
              </a:rPr>
              <a:t>Graph the equation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–3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+ 3</a:t>
            </a:r>
            <a:endParaRPr lang="en-US" sz="1800" b="1" dirty="0"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dirty="0">
                <a:cs typeface="Times New Roman" panose="02020603050405020304" pitchFamily="18" charset="0"/>
              </a:rPr>
              <a:t>The graph consists of all points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cs typeface="Times New Roman" panose="02020603050405020304" pitchFamily="18" charset="0"/>
              </a:rPr>
              <a:t>that satisfy the equation. To locate some of these points, assign some numbers to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, and find the corresponding values for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E6C2B7-89BC-4957-9597-6F3F7FEEF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1585"/>
              </p:ext>
            </p:extLst>
          </p:nvPr>
        </p:nvGraphicFramePr>
        <p:xfrm>
          <a:off x="1766665" y="3952488"/>
          <a:ext cx="561067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581">
                  <a:extLst>
                    <a:ext uri="{9D8B030D-6E8A-4147-A177-3AD203B41FA5}">
                      <a16:colId xmlns:a16="http://schemas.microsoft.com/office/drawing/2014/main" val="2590694170"/>
                    </a:ext>
                  </a:extLst>
                </a:gridCol>
                <a:gridCol w="2461968">
                  <a:extLst>
                    <a:ext uri="{9D8B030D-6E8A-4147-A177-3AD203B41FA5}">
                      <a16:colId xmlns:a16="http://schemas.microsoft.com/office/drawing/2014/main" val="2565282793"/>
                    </a:ext>
                  </a:extLst>
                </a:gridCol>
                <a:gridCol w="2103121">
                  <a:extLst>
                    <a:ext uri="{9D8B030D-6E8A-4147-A177-3AD203B41FA5}">
                      <a16:colId xmlns:a16="http://schemas.microsoft.com/office/drawing/2014/main" val="2348698760"/>
                    </a:ext>
                  </a:extLst>
                </a:gridCol>
              </a:tblGrid>
              <a:tr h="393332"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j-lt"/>
                        </a:rPr>
                        <a:t>If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j-lt"/>
                        </a:rPr>
                        <a:t>Then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j-lt"/>
                        </a:rPr>
                        <a:t>Point on Graph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9682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i="0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r>
                        <a:rPr lang="en-US" sz="2000" i="0" dirty="0">
                          <a:solidFill>
                            <a:srgbClr val="EC008D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i="0" dirty="0">
                        <a:solidFill>
                          <a:srgbClr val="EC008D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= –3(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) + 3 = 9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–2, 9)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2395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i="0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000" i="0" dirty="0">
                        <a:solidFill>
                          <a:srgbClr val="D7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= –3(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) + 3 = 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–1, 6)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21582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i="0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i="0" dirty="0">
                        <a:solidFill>
                          <a:srgbClr val="D7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= –3(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) + 3 = 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0, 3)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11103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i="0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i="0" dirty="0">
                        <a:solidFill>
                          <a:srgbClr val="D7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= –3(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) + 3 = 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1, 0)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03998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i="0" dirty="0"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i="0" dirty="0">
                        <a:solidFill>
                          <a:srgbClr val="D7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+mn-lt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= –3(</a:t>
                      </a:r>
                      <a:r>
                        <a:rPr lang="en-US" sz="2000" i="0" dirty="0">
                          <a:solidFill>
                            <a:srgbClr val="D7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) + 3 = 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–3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(2, 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–3)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6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7645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2: </a:t>
            </a:r>
            <a:r>
              <a:rPr lang="en-US" dirty="0"/>
              <a:t>Graphing an Equation by Plotting Points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By plotting these points and then connecting them, we obtain the graph (a </a:t>
            </a:r>
            <a:r>
              <a:rPr lang="en-US" i="1" dirty="0">
                <a:cs typeface="Times New Roman" panose="02020603050405020304" pitchFamily="18" charset="0"/>
              </a:rPr>
              <a:t>line</a:t>
            </a:r>
            <a:r>
              <a:rPr lang="en-US" dirty="0">
                <a:cs typeface="Times New Roman" panose="02020603050405020304" pitchFamily="18" charset="0"/>
              </a:rPr>
              <a:t>) of the equation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–3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+ 3</a:t>
            </a:r>
            <a:r>
              <a:rPr lang="en-US" dirty="0">
                <a:cs typeface="Times New Roman" panose="02020603050405020304" pitchFamily="18" charset="0"/>
              </a:rPr>
              <a:t>, as shown below.</a:t>
            </a:r>
            <a:endParaRPr lang="en-US" sz="1800" b="1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6ECBD-FA24-4908-9FC3-734B6C2B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42" y="2742627"/>
            <a:ext cx="2200947" cy="34690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249C3E-9C0B-4454-9446-5A0FABF54008}"/>
              </a:ext>
            </a:extLst>
          </p:cNvPr>
          <p:cNvSpPr/>
          <p:nvPr/>
        </p:nvSpPr>
        <p:spPr>
          <a:xfrm>
            <a:off x="6533002" y="5588096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1963" indent="-461963"/>
            <a:r>
              <a:rPr lang="en-US" sz="2000" i="1" dirty="0">
                <a:cs typeface="Times New Roman" panose="02020603050405020304" pitchFamily="18" charset="0"/>
              </a:rPr>
              <a:t>y </a:t>
            </a:r>
            <a:r>
              <a:rPr lang="en-US" sz="2000" dirty="0">
                <a:cs typeface="Times New Roman" panose="02020603050405020304" pitchFamily="18" charset="0"/>
              </a:rPr>
              <a:t>= –3</a:t>
            </a:r>
            <a:r>
              <a:rPr lang="en-US" sz="2000" i="1" dirty="0">
                <a:cs typeface="Times New Roman" panose="02020603050405020304" pitchFamily="18" charset="0"/>
              </a:rPr>
              <a:t>x</a:t>
            </a:r>
            <a:r>
              <a:rPr lang="en-US" sz="2000" dirty="0">
                <a:cs typeface="Times New Roman" panose="02020603050405020304" pitchFamily="18" charset="0"/>
              </a:rPr>
              <a:t> + 3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B7693-6E46-467C-B147-26F7AABA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54" y="2798063"/>
            <a:ext cx="2156530" cy="35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9234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an Equation by Plotting Points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35689"/>
            <a:ext cx="3645568" cy="4775981"/>
          </a:xfrm>
        </p:spPr>
        <p:txBody>
          <a:bodyPr/>
          <a:lstStyle/>
          <a:p>
            <a:pPr marL="461963" indent="-461963"/>
            <a:r>
              <a:rPr lang="en-US" dirty="0">
                <a:cs typeface="Times New Roman" panose="02020603050405020304" pitchFamily="18" charset="0"/>
              </a:rPr>
              <a:t>Graph the equation:</a:t>
            </a:r>
          </a:p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The table provides several points on the </a:t>
            </a:r>
          </a:p>
          <a:p>
            <a:pPr>
              <a:spcBef>
                <a:spcPts val="1200"/>
              </a:spcBef>
            </a:pPr>
            <a:r>
              <a:rPr lang="en-US" dirty="0">
                <a:cs typeface="Times New Roman" panose="02020603050405020304" pitchFamily="18" charset="0"/>
              </a:rPr>
              <a:t>graph of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2D56F6E-4AFA-427C-85EC-CE44AA9C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47103"/>
              </p:ext>
            </p:extLst>
          </p:nvPr>
        </p:nvGraphicFramePr>
        <p:xfrm>
          <a:off x="3948974" y="1299119"/>
          <a:ext cx="1193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3" imgW="1193760" imgH="825480" progId="Equation.DSMT4">
                  <p:embed/>
                </p:oleObj>
              </mc:Choice>
              <mc:Fallback>
                <p:oleObj name="Equation" r:id="rId3" imgW="1193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8974" y="1299119"/>
                        <a:ext cx="1193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7ACEC55-A061-4878-8CBB-699B3D78B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051196"/>
              </p:ext>
            </p:extLst>
          </p:nvPr>
        </p:nvGraphicFramePr>
        <p:xfrm>
          <a:off x="2177805" y="3165887"/>
          <a:ext cx="1282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Equation" r:id="rId5" imgW="1282680" imgH="825480" progId="Equation.DSMT4">
                  <p:embed/>
                </p:oleObj>
              </mc:Choice>
              <mc:Fallback>
                <p:oleObj name="Equation" r:id="rId5" imgW="1282680" imgH="825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2D56F6E-4AFA-427C-85EC-CE44AA9C8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7805" y="3165887"/>
                        <a:ext cx="1282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18B6BD-A07E-436C-A1C5-FE745B6D8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58143"/>
              </p:ext>
            </p:extLst>
          </p:nvPr>
        </p:nvGraphicFramePr>
        <p:xfrm>
          <a:off x="4545874" y="2350128"/>
          <a:ext cx="4267200" cy="400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218">
                  <a:extLst>
                    <a:ext uri="{9D8B030D-6E8A-4147-A177-3AD203B41FA5}">
                      <a16:colId xmlns:a16="http://schemas.microsoft.com/office/drawing/2014/main" val="2590694170"/>
                    </a:ext>
                  </a:extLst>
                </a:gridCol>
                <a:gridCol w="1872452">
                  <a:extLst>
                    <a:ext uri="{9D8B030D-6E8A-4147-A177-3AD203B41FA5}">
                      <a16:colId xmlns:a16="http://schemas.microsoft.com/office/drawing/2014/main" val="2565282793"/>
                    </a:ext>
                  </a:extLst>
                </a:gridCol>
                <a:gridCol w="1599530">
                  <a:extLst>
                    <a:ext uri="{9D8B030D-6E8A-4147-A177-3AD203B41FA5}">
                      <a16:colId xmlns:a16="http://schemas.microsoft.com/office/drawing/2014/main" val="2348698760"/>
                    </a:ext>
                  </a:extLst>
                </a:gridCol>
              </a:tblGrid>
              <a:tr h="39333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69682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 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–2, 2)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2395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21582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0, 0)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811103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03998"/>
                  </a:ext>
                </a:extLst>
              </a:tr>
              <a:tr h="393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endParaRPr lang="en-US" sz="100" i="0" dirty="0">
                        <a:solidFill>
                          <a:schemeClr val="tx1"/>
                        </a:solidFill>
                        <a:latin typeface="+mn-lt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(2, </a:t>
                      </a:r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60541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8DB1A7D-A0AD-4322-BB1D-313108BD1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40458"/>
              </p:ext>
            </p:extLst>
          </p:nvPr>
        </p:nvGraphicFramePr>
        <p:xfrm>
          <a:off x="5817905" y="2373981"/>
          <a:ext cx="914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Equation" r:id="rId7" imgW="914400" imgH="622080" progId="Equation.DSMT4">
                  <p:embed/>
                </p:oleObj>
              </mc:Choice>
              <mc:Fallback>
                <p:oleObj name="Equation" r:id="rId7" imgW="914400" imgH="6220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31B2336-AF33-4CB9-9587-976162E3A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7905" y="2373981"/>
                        <a:ext cx="914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E81AF2-BE69-4A0C-AE7D-E146B1FDA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71694"/>
              </p:ext>
            </p:extLst>
          </p:nvPr>
        </p:nvGraphicFramePr>
        <p:xfrm>
          <a:off x="5659155" y="3174561"/>
          <a:ext cx="1231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Equation" r:id="rId9" imgW="1231560" imgH="609480" progId="Equation.DSMT4">
                  <p:embed/>
                </p:oleObj>
              </mc:Choice>
              <mc:Fallback>
                <p:oleObj name="Equation" r:id="rId9" imgW="1231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9155" y="3174561"/>
                        <a:ext cx="1231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63D6837-6780-4A27-BA3D-D443A6C00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485918"/>
              </p:ext>
            </p:extLst>
          </p:nvPr>
        </p:nvGraphicFramePr>
        <p:xfrm>
          <a:off x="5683304" y="3772960"/>
          <a:ext cx="124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Equation" r:id="rId11" imgW="1244520" imgH="609480" progId="Equation.DSMT4">
                  <p:embed/>
                </p:oleObj>
              </mc:Choice>
              <mc:Fallback>
                <p:oleObj name="Equation" r:id="rId11" imgW="1244520" imgH="609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4E81AF2-BE69-4A0C-AE7D-E146B1FDA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3304" y="3772960"/>
                        <a:ext cx="1244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AE47407-F890-4F3D-A132-F4991B582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85562"/>
              </p:ext>
            </p:extLst>
          </p:nvPr>
        </p:nvGraphicFramePr>
        <p:xfrm>
          <a:off x="5805555" y="4386027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13" imgW="1079280" imgH="609480" progId="Equation.DSMT4">
                  <p:embed/>
                </p:oleObj>
              </mc:Choice>
              <mc:Fallback>
                <p:oleObj name="Equation" r:id="rId13" imgW="1079280" imgH="609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63D6837-6780-4A27-BA3D-D443A6C00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05555" y="4386027"/>
                        <a:ext cx="1079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4C17205-272C-4CFE-ABFB-E89C50E02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85003"/>
              </p:ext>
            </p:extLst>
          </p:nvPr>
        </p:nvGraphicFramePr>
        <p:xfrm>
          <a:off x="5862542" y="4989255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15" imgW="1079280" imgH="609480" progId="Equation.DSMT4">
                  <p:embed/>
                </p:oleObj>
              </mc:Choice>
              <mc:Fallback>
                <p:oleObj name="Equation" r:id="rId15" imgW="1079280" imgH="609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63D6837-6780-4A27-BA3D-D443A6C00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2542" y="4989255"/>
                        <a:ext cx="1079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8701FB3-9A2C-4803-8D28-B821039C2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76863"/>
              </p:ext>
            </p:extLst>
          </p:nvPr>
        </p:nvGraphicFramePr>
        <p:xfrm>
          <a:off x="5810973" y="5619224"/>
          <a:ext cx="109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17" imgW="1091880" imgH="609480" progId="Equation.DSMT4">
                  <p:embed/>
                </p:oleObj>
              </mc:Choice>
              <mc:Fallback>
                <p:oleObj name="Equation" r:id="rId17" imgW="1091880" imgH="609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4E81AF2-BE69-4A0C-AE7D-E146B1FDA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10973" y="5619224"/>
                        <a:ext cx="1092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7072175-2F09-4F99-9AE4-8C2D69257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388782"/>
              </p:ext>
            </p:extLst>
          </p:nvPr>
        </p:nvGraphicFramePr>
        <p:xfrm>
          <a:off x="7608685" y="3751167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19" imgW="838080" imgH="685800" progId="Equation.DSMT4">
                  <p:embed/>
                </p:oleObj>
              </mc:Choice>
              <mc:Fallback>
                <p:oleObj name="Equation" r:id="rId19" imgW="838080" imgH="685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63D6837-6780-4A27-BA3D-D443A6C00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08685" y="3751167"/>
                        <a:ext cx="83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DDD046E-5EE7-4BBA-8994-0AE25EB02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719842"/>
              </p:ext>
            </p:extLst>
          </p:nvPr>
        </p:nvGraphicFramePr>
        <p:xfrm>
          <a:off x="7720708" y="4961800"/>
          <a:ext cx="673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tion" r:id="rId21" imgW="672840" imgH="685800" progId="Equation.DSMT4">
                  <p:embed/>
                </p:oleObj>
              </mc:Choice>
              <mc:Fallback>
                <p:oleObj name="Equation" r:id="rId21" imgW="672840" imgH="685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7072175-2F09-4F99-9AE4-8C2D69257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20708" y="4961800"/>
                        <a:ext cx="673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05210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8365</TotalTime>
  <Words>1671</Words>
  <Application>Microsoft Office PowerPoint</Application>
  <PresentationFormat>On-screen Show (4:3)</PresentationFormat>
  <Paragraphs>252</Paragraphs>
  <Slides>39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Times New Roman</vt:lpstr>
      <vt:lpstr>Default Design</vt:lpstr>
      <vt:lpstr>Equation</vt:lpstr>
      <vt:lpstr>PowerPoint Presentation</vt:lpstr>
      <vt:lpstr>PowerPoint Presentation</vt:lpstr>
      <vt:lpstr>Objectives</vt:lpstr>
      <vt:lpstr>Graph Equations by Plotting Points</vt:lpstr>
      <vt:lpstr>Example 1: Determining Whether a Point Is on the Graph of an Equation (1 of 2)</vt:lpstr>
      <vt:lpstr>Example 1: Determining Whether a Point Is on the Graph of an Equation (2 of 2)</vt:lpstr>
      <vt:lpstr>Example 2: Graphing an Equation by Plotting Points (1 of 2)</vt:lpstr>
      <vt:lpstr>Example 2: Graphing an Equation by Plotting Points (2 of 2)</vt:lpstr>
      <vt:lpstr>Example 3: Graphing an Equation by Plotting Points (1 of 2)</vt:lpstr>
      <vt:lpstr>Example 3: Graphing an Equation by Plotting Points (2 of 2)</vt:lpstr>
      <vt:lpstr>Intercepts</vt:lpstr>
      <vt:lpstr>Intercepts</vt:lpstr>
      <vt:lpstr>Example 4: Finding Intercepts from a Graph</vt:lpstr>
      <vt:lpstr>Find Intercepts from an Equation</vt:lpstr>
      <vt:lpstr>Example 5: Finding Intercepts from an Equation (1 of 3)</vt:lpstr>
      <vt:lpstr>Example 5: Finding Intercepts from an Equation (2 of 3)</vt:lpstr>
      <vt:lpstr>Example 5: Finding Intercepts from an Equation (3 of 3)</vt:lpstr>
      <vt:lpstr>Test an Equation for Symmetry with Respect to the x-Axis </vt:lpstr>
      <vt:lpstr>Example 6: Points Symmetric with Respect to the x-Axis</vt:lpstr>
      <vt:lpstr>Test an Equation for Symmetry with Respect to the y-Axis </vt:lpstr>
      <vt:lpstr>Example 7: Points Symmetric with Respect to the y-Axis </vt:lpstr>
      <vt:lpstr>Test an Equation for Symmetry with Respect to the Origin</vt:lpstr>
      <vt:lpstr>Example 8: Points Symmetric with Respect to the Origin</vt:lpstr>
      <vt:lpstr>Test for Symmetry</vt:lpstr>
      <vt:lpstr>Example 9: Testing an Equation for Symmetry (1 of 2)</vt:lpstr>
      <vt:lpstr>Example 9: Testing an Equation for Symmetry (2 of 2)</vt:lpstr>
      <vt:lpstr>Example 10: Testing an Equation for Symmetry (1 of 3)</vt:lpstr>
      <vt:lpstr>Example 10: Testing an Equation for Symmetry (2 of 3)</vt:lpstr>
      <vt:lpstr>Example 10: Testing an Equation for Symmetry (3 of 3)</vt:lpstr>
      <vt:lpstr>Example 11: Graphing the Equation y = x3 by Finding Intercepts and Checking for Symmetry (1 of 4)</vt:lpstr>
      <vt:lpstr>Example 11: Graphing the Equation y = x3 by Finding Intercepts and Checking for Symmetry (2 of 4)</vt:lpstr>
      <vt:lpstr>Example 11: Graphing the Equation y = x3 by Finding Intercepts and Checking for Symmetry (3 of 4)</vt:lpstr>
      <vt:lpstr>Example 11: Graphing the Equation y = x3 by Finding Intercepts and Checking for Symmetry (4 of 4)</vt:lpstr>
      <vt:lpstr>Example 12: Graphing the Equation x = y2 (1 of 3)</vt:lpstr>
      <vt:lpstr>Example 12: Graphing the Equation x = y2 (2 of 3)</vt:lpstr>
      <vt:lpstr>Example 12: Graphing the Equation x = y2  (3 of 3)</vt:lpstr>
      <vt:lpstr>Example 13: Graphing the Equation             (1 of 3)</vt:lpstr>
      <vt:lpstr>Example 13: Graphing the Equation             (2 of 3)</vt:lpstr>
      <vt:lpstr>Example 13: Graphing the Equation             (3 of 3)</vt:lpstr>
    </vt:vector>
  </TitlesOfParts>
  <Company>Copyright © 2020,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Sullivan</dc:creator>
  <cp:lastModifiedBy>Denise Heban</cp:lastModifiedBy>
  <cp:revision>461</cp:revision>
  <dcterms:created xsi:type="dcterms:W3CDTF">2001-10-26T14:49:56Z</dcterms:created>
  <dcterms:modified xsi:type="dcterms:W3CDTF">2019-03-16T16:50:24Z</dcterms:modified>
</cp:coreProperties>
</file>