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349" r:id="rId2"/>
    <p:sldId id="437" r:id="rId3"/>
    <p:sldId id="414" r:id="rId4"/>
    <p:sldId id="613" r:id="rId5"/>
    <p:sldId id="885" r:id="rId6"/>
    <p:sldId id="948" r:id="rId7"/>
    <p:sldId id="1007" r:id="rId8"/>
    <p:sldId id="1008" r:id="rId9"/>
    <p:sldId id="1009" r:id="rId10"/>
    <p:sldId id="1011" r:id="rId11"/>
    <p:sldId id="1010" r:id="rId12"/>
    <p:sldId id="1012" r:id="rId13"/>
    <p:sldId id="1056" r:id="rId14"/>
    <p:sldId id="1013" r:id="rId15"/>
    <p:sldId id="1014" r:id="rId16"/>
    <p:sldId id="1015" r:id="rId17"/>
    <p:sldId id="1016" r:id="rId18"/>
    <p:sldId id="1017" r:id="rId19"/>
    <p:sldId id="1018" r:id="rId20"/>
    <p:sldId id="1019" r:id="rId21"/>
    <p:sldId id="1020" r:id="rId22"/>
    <p:sldId id="1021" r:id="rId23"/>
    <p:sldId id="1022" r:id="rId24"/>
    <p:sldId id="1023" r:id="rId25"/>
    <p:sldId id="1024" r:id="rId26"/>
    <p:sldId id="1025" r:id="rId27"/>
    <p:sldId id="1026" r:id="rId28"/>
    <p:sldId id="1027" r:id="rId29"/>
    <p:sldId id="1028" r:id="rId30"/>
    <p:sldId id="1029" r:id="rId31"/>
    <p:sldId id="1030" r:id="rId32"/>
    <p:sldId id="1031" r:id="rId33"/>
    <p:sldId id="1032" r:id="rId34"/>
    <p:sldId id="1033" r:id="rId35"/>
    <p:sldId id="1034" r:id="rId36"/>
    <p:sldId id="1035" r:id="rId37"/>
    <p:sldId id="1036" r:id="rId38"/>
    <p:sldId id="1037" r:id="rId39"/>
    <p:sldId id="1038" r:id="rId40"/>
    <p:sldId id="1039" r:id="rId41"/>
    <p:sldId id="1040" r:id="rId42"/>
    <p:sldId id="1041" r:id="rId43"/>
    <p:sldId id="1042" r:id="rId44"/>
    <p:sldId id="1043" r:id="rId45"/>
    <p:sldId id="1044" r:id="rId46"/>
    <p:sldId id="1045" r:id="rId47"/>
    <p:sldId id="1046" r:id="rId48"/>
    <p:sldId id="1047" r:id="rId49"/>
    <p:sldId id="1048" r:id="rId50"/>
    <p:sldId id="1049" r:id="rId51"/>
    <p:sldId id="1050" r:id="rId52"/>
    <p:sldId id="1051" r:id="rId53"/>
    <p:sldId id="1052" r:id="rId54"/>
    <p:sldId id="1053" r:id="rId55"/>
    <p:sldId id="1054" r:id="rId56"/>
    <p:sldId id="1055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 userDrawn="1">
          <p15:clr>
            <a:srgbClr val="A4A3A4"/>
          </p15:clr>
        </p15:guide>
        <p15:guide id="3" pos="840" userDrawn="1">
          <p15:clr>
            <a:srgbClr val="A4A3A4"/>
          </p15:clr>
        </p15:guide>
        <p15:guide id="5" orient="horz" pos="1800" userDrawn="1">
          <p15:clr>
            <a:srgbClr val="A4A3A4"/>
          </p15:clr>
        </p15:guide>
        <p15:guide id="6" orient="horz" pos="744" userDrawn="1">
          <p15:clr>
            <a:srgbClr val="A4A3A4"/>
          </p15:clr>
        </p15:guide>
        <p15:guide id="7" orient="horz" pos="96" userDrawn="1">
          <p15:clr>
            <a:srgbClr val="A4A3A4"/>
          </p15:clr>
        </p15:guide>
        <p15:guide id="16" pos="2784" userDrawn="1">
          <p15:clr>
            <a:srgbClr val="A4A3A4"/>
          </p15:clr>
        </p15:guide>
        <p15:guide id="17" orient="horz" userDrawn="1">
          <p15:clr>
            <a:srgbClr val="A4A3A4"/>
          </p15:clr>
        </p15:guide>
        <p15:guide id="18" pos="5472" userDrawn="1">
          <p15:clr>
            <a:srgbClr val="A4A3A4"/>
          </p15:clr>
        </p15:guide>
        <p15:guide id="19" orient="horz" pos="2448" userDrawn="1">
          <p15:clr>
            <a:srgbClr val="A4A3A4"/>
          </p15:clr>
        </p15:guide>
        <p15:guide id="20" orient="horz" pos="27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ala Trim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00"/>
    <a:srgbClr val="0B3081"/>
    <a:srgbClr val="E9F6F6"/>
    <a:srgbClr val="E6E6E6"/>
    <a:srgbClr val="000000"/>
    <a:srgbClr val="FFFDE0"/>
    <a:srgbClr val="FFCC99"/>
    <a:srgbClr val="D7E9F2"/>
    <a:srgbClr val="D7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9564" autoAdjust="0"/>
  </p:normalViewPr>
  <p:slideViewPr>
    <p:cSldViewPr snapToGrid="0" showGuides="1">
      <p:cViewPr varScale="1">
        <p:scale>
          <a:sx n="77" d="100"/>
          <a:sy n="77" d="100"/>
        </p:scale>
        <p:origin x="96" y="714"/>
      </p:cViewPr>
      <p:guideLst>
        <p:guide orient="horz" pos="960"/>
        <p:guide pos="840"/>
        <p:guide orient="horz" pos="1800"/>
        <p:guide orient="horz" pos="744"/>
        <p:guide orient="horz" pos="96"/>
        <p:guide pos="2784"/>
        <p:guide orient="horz"/>
        <p:guide pos="5472"/>
        <p:guide orient="horz" pos="2448"/>
        <p:guide orient="horz" pos="2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B6229F-CC72-43BF-9BA0-5D2E711E9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95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D7151C-8607-4119-8FBA-40C98127D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37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910498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049501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41" y="144534"/>
            <a:ext cx="8563759" cy="906881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243" y="1291310"/>
            <a:ext cx="8563757" cy="50493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8586253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884201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263" y="1451808"/>
            <a:ext cx="4014537" cy="47805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809"/>
            <a:ext cx="4038600" cy="478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9372132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753557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483695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085699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81263" y="152402"/>
            <a:ext cx="8205537" cy="10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263" y="1435689"/>
            <a:ext cx="8205537" cy="477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gray">
          <a:xfrm>
            <a:off x="-2868" y="6402988"/>
            <a:ext cx="9144000" cy="457200"/>
          </a:xfrm>
          <a:prstGeom prst="rect">
            <a:avLst/>
          </a:prstGeom>
          <a:solidFill>
            <a:srgbClr val="0B3081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7" name="TextBox 18"/>
          <p:cNvSpPr txBox="1">
            <a:spLocks noChangeArrowheads="1"/>
          </p:cNvSpPr>
          <p:nvPr userDrawn="1"/>
        </p:nvSpPr>
        <p:spPr bwMode="auto">
          <a:xfrm>
            <a:off x="8421787" y="6437912"/>
            <a:ext cx="6735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BF99CB4-5873-4A68-928F-B77E57D2F814}" type="slidenum">
              <a:rPr lang="en-US" altLang="en-US" sz="1400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8" name="Shape 40"/>
          <p:cNvPicPr preferRelativeResize="0"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6" y="6462783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0"/>
          <p:cNvSpPr txBox="1">
            <a:spLocks noChangeArrowheads="1"/>
          </p:cNvSpPr>
          <p:nvPr userDrawn="1"/>
        </p:nvSpPr>
        <p:spPr bwMode="auto">
          <a:xfrm>
            <a:off x="3005672" y="6484355"/>
            <a:ext cx="39690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Copyright © 2020, 2016, 2012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B308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1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40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42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4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6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7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56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54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7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8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61.w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71.wmf"/><Relationship Id="rId26" Type="http://schemas.openxmlformats.org/officeDocument/2006/relationships/image" Target="../media/image75.wmf"/><Relationship Id="rId3" Type="http://schemas.openxmlformats.org/officeDocument/2006/relationships/oleObject" Target="../embeddings/oleObject54.bin"/><Relationship Id="rId21" Type="http://schemas.openxmlformats.org/officeDocument/2006/relationships/oleObject" Target="../embeddings/oleObject63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61.bin"/><Relationship Id="rId25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58.bin"/><Relationship Id="rId24" Type="http://schemas.openxmlformats.org/officeDocument/2006/relationships/image" Target="../media/image74.wmf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23" Type="http://schemas.openxmlformats.org/officeDocument/2006/relationships/oleObject" Target="../embeddings/oleObject64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83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80.wmf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2.wmf"/><Relationship Id="rId20" Type="http://schemas.openxmlformats.org/officeDocument/2006/relationships/image" Target="../media/image84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79.wmf"/><Relationship Id="rId19" Type="http://schemas.openxmlformats.org/officeDocument/2006/relationships/oleObject" Target="../embeddings/oleObject74.bin"/><Relationship Id="rId4" Type="http://schemas.openxmlformats.org/officeDocument/2006/relationships/image" Target="../media/image76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81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85.wmf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7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692150"/>
            <a:ext cx="4191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6600" kern="0" dirty="0"/>
              <a:t>Chapter R</a:t>
            </a:r>
            <a:br>
              <a:rPr lang="en-GB" altLang="en-US" sz="4800" kern="0" dirty="0"/>
            </a:br>
            <a:br>
              <a:rPr lang="en-GB" altLang="en-US" sz="4800" kern="0" dirty="0"/>
            </a:b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2068161"/>
            <a:ext cx="482441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4800" b="1" dirty="0"/>
              <a:t>Review</a:t>
            </a: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169593-7EBB-4ACA-90A3-27B9B1FB2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863600"/>
            <a:ext cx="3810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CB742-4BE6-47E7-9ECD-A9F4CBA1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Venn Diagrams </a:t>
            </a:r>
            <a:r>
              <a:rPr lang="en-US" sz="1800" dirty="0"/>
              <a:t>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EFC9F-2DD3-479E-A373-0E67BC171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>
              <a:spcBef>
                <a:spcPts val="0"/>
              </a:spcBef>
            </a:pPr>
            <a:r>
              <a:rPr lang="en-US" dirty="0"/>
              <a:t>When </a:t>
            </a:r>
            <a:r>
              <a:rPr lang="en-US" i="1" dirty="0">
                <a:latin typeface="+mn-lt"/>
              </a:rPr>
              <a:t>A</a:t>
            </a:r>
            <a:r>
              <a:rPr lang="en-US" dirty="0"/>
              <a:t> and </a:t>
            </a:r>
            <a:r>
              <a:rPr lang="en-US" i="1" dirty="0">
                <a:latin typeface="+mn-lt"/>
              </a:rPr>
              <a:t>B</a:t>
            </a:r>
            <a:r>
              <a:rPr lang="en-US" dirty="0"/>
              <a:t> have no elements in common –that is, if                  the sets are said to be </a:t>
            </a:r>
            <a:r>
              <a:rPr lang="en-US" b="1" dirty="0"/>
              <a:t>disjoint</a:t>
            </a:r>
            <a:r>
              <a:rPr lang="en-US" dirty="0"/>
              <a:t>.</a:t>
            </a:r>
            <a:endParaRPr lang="en-US" b="1" dirty="0"/>
          </a:p>
          <a:p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14BF537-EF7E-48D4-969B-676E0DA7CD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260137"/>
              </p:ext>
            </p:extLst>
          </p:nvPr>
        </p:nvGraphicFramePr>
        <p:xfrm>
          <a:off x="1129618" y="1951586"/>
          <a:ext cx="1612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7" name="Equation" r:id="rId3" imgW="1612800" imgH="380880" progId="Equation.DSMT4">
                  <p:embed/>
                </p:oleObj>
              </mc:Choice>
              <mc:Fallback>
                <p:oleObj name="Equation" r:id="rId3" imgW="1612800" imgH="3808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A34608E-F859-4725-87B2-A9956DCD6B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9618" y="1951586"/>
                        <a:ext cx="16129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3EA07BF2-C69C-4CDA-9223-864559459B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4462" y="2632034"/>
            <a:ext cx="3335076" cy="266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56920"/>
      </p:ext>
    </p:extLst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CB742-4BE6-47E7-9ECD-A9F4CBA1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Venn Diagrams </a:t>
            </a:r>
            <a:r>
              <a:rPr lang="en-US" sz="1800" dirty="0"/>
              <a:t>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EFC9F-2DD3-479E-A373-0E67BC171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>
              <a:spcBef>
                <a:spcPts val="0"/>
              </a:spcBef>
            </a:pPr>
            <a:r>
              <a:rPr lang="en-US" dirty="0"/>
              <a:t>The following Venn diagrams illustrate intersection, union and complement, respectively.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41AE60-F09F-4735-B8E2-34726717E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736" y="2751208"/>
            <a:ext cx="2879813" cy="28435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40719C-2840-47AE-9713-BB369B7BB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857" y="2771086"/>
            <a:ext cx="2870757" cy="28888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1BAEA32-1222-4F76-8CE5-303268D70E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3957" y="2788315"/>
            <a:ext cx="2870757" cy="286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715183"/>
      </p:ext>
    </p:extLst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60"/>
            <a:ext cx="8464215" cy="186114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Integers</a:t>
            </a:r>
          </a:p>
          <a:p>
            <a:r>
              <a:rPr lang="en-US" dirty="0">
                <a:latin typeface="+mj-lt"/>
              </a:rPr>
              <a:t>The </a:t>
            </a:r>
            <a:r>
              <a:rPr lang="en-US" b="1" dirty="0">
                <a:latin typeface="+mj-lt"/>
              </a:rPr>
              <a:t>integers </a:t>
            </a:r>
            <a:r>
              <a:rPr lang="en-US" dirty="0">
                <a:latin typeface="+mj-lt"/>
              </a:rPr>
              <a:t>are the set of numbers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{…, –3, –2, –1, 0, 1, 2, 3, …}.</a:t>
            </a:r>
          </a:p>
          <a:p>
            <a:pPr algn="ctr"/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1305639"/>
      </p:ext>
    </p:extLst>
  </p:cSld>
  <p:clrMapOvr>
    <a:masterClrMapping/>
  </p:clrMapOvr>
  <p:transition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Numbers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60"/>
            <a:ext cx="8464215" cy="4504949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41559"/>
            <a:ext cx="7856141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Rational Number</a:t>
            </a:r>
          </a:p>
          <a:p>
            <a:r>
              <a:rPr lang="en-US" dirty="0">
                <a:latin typeface="+mj-lt"/>
              </a:rPr>
              <a:t>A </a:t>
            </a:r>
            <a:r>
              <a:rPr lang="en-US" b="1" dirty="0">
                <a:latin typeface="+mj-lt"/>
              </a:rPr>
              <a:t>rational number </a:t>
            </a:r>
            <a:r>
              <a:rPr lang="en-US" dirty="0">
                <a:latin typeface="+mj-lt"/>
              </a:rPr>
              <a:t>is a number that can be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j-lt"/>
              </a:rPr>
              <a:t>expressed as a quotient     of two integers. The integer </a:t>
            </a:r>
            <a:r>
              <a:rPr lang="en-US" i="1" dirty="0">
                <a:latin typeface="+mn-lt"/>
              </a:rPr>
              <a:t>a</a:t>
            </a:r>
            <a:r>
              <a:rPr lang="en-US" i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is called the </a:t>
            </a:r>
            <a:r>
              <a:rPr lang="en-US" b="1" dirty="0">
                <a:latin typeface="+mj-lt"/>
              </a:rPr>
              <a:t>numerator</a:t>
            </a:r>
            <a:r>
              <a:rPr lang="en-US" dirty="0">
                <a:latin typeface="+mj-lt"/>
              </a:rPr>
              <a:t>, and the integer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j-lt"/>
              </a:rPr>
              <a:t>, which cannot be </a:t>
            </a:r>
            <a:r>
              <a:rPr lang="en-US" dirty="0">
                <a:latin typeface="+mn-lt"/>
              </a:rPr>
              <a:t>0</a:t>
            </a:r>
            <a:r>
              <a:rPr lang="en-US" dirty="0">
                <a:latin typeface="+mj-lt"/>
              </a:rPr>
              <a:t>, is called the </a:t>
            </a:r>
            <a:r>
              <a:rPr lang="en-US" b="1" dirty="0">
                <a:latin typeface="+mj-lt"/>
              </a:rPr>
              <a:t>denominator</a:t>
            </a:r>
            <a:r>
              <a:rPr lang="en-US" dirty="0">
                <a:latin typeface="+mj-lt"/>
              </a:rPr>
              <a:t>. The rational numbers are the numbers in the set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23225E2-5174-417A-B707-59775A95B1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712854"/>
              </p:ext>
            </p:extLst>
          </p:nvPr>
        </p:nvGraphicFramePr>
        <p:xfrm>
          <a:off x="4641022" y="2277894"/>
          <a:ext cx="279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62" name="Equation" r:id="rId3" imgW="279360" imgH="774360" progId="Equation.DSMT4">
                  <p:embed/>
                </p:oleObj>
              </mc:Choice>
              <mc:Fallback>
                <p:oleObj name="Equation" r:id="rId3" imgW="27936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23225E2-5174-417A-B707-59775A95B1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1022" y="2277894"/>
                        <a:ext cx="279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218446E-6D2C-47CE-8A1A-C8D917B364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719171"/>
              </p:ext>
            </p:extLst>
          </p:nvPr>
        </p:nvGraphicFramePr>
        <p:xfrm>
          <a:off x="1192971" y="4727046"/>
          <a:ext cx="6896101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63" name="Equation" r:id="rId5" imgW="6895800" imgH="850680" progId="Equation.DSMT4">
                  <p:embed/>
                </p:oleObj>
              </mc:Choice>
              <mc:Fallback>
                <p:oleObj name="Equation" r:id="rId5" imgW="6895800" imgH="8506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23225E2-5174-417A-B707-59775A95B1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2971" y="4727046"/>
                        <a:ext cx="6896101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0614656"/>
      </p:ext>
    </p:extLst>
  </p:cSld>
  <p:clrMapOvr>
    <a:masterClrMapping/>
  </p:clrMapOvr>
  <p:transition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Numbers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3555684"/>
            <a:ext cx="8464215" cy="208974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B3081"/>
              </a:solidFill>
              <a:latin typeface="+mj-lt"/>
            </a:endParaRPr>
          </a:p>
          <a:p>
            <a:endParaRPr lang="en-US" dirty="0">
              <a:solidFill>
                <a:srgbClr val="0B3081"/>
              </a:solidFill>
              <a:latin typeface="+mj-lt"/>
            </a:endParaRPr>
          </a:p>
          <a:p>
            <a:endParaRPr lang="en-US" dirty="0">
              <a:solidFill>
                <a:srgbClr val="0B3081"/>
              </a:solidFill>
              <a:latin typeface="+mj-lt"/>
            </a:endParaRPr>
          </a:p>
          <a:p>
            <a:endParaRPr lang="en-US" dirty="0">
              <a:solidFill>
                <a:srgbClr val="0B3081"/>
              </a:solidFill>
              <a:latin typeface="+mj-lt"/>
            </a:endParaRPr>
          </a:p>
          <a:p>
            <a:endParaRPr lang="en-US" dirty="0">
              <a:solidFill>
                <a:srgbClr val="0B3081"/>
              </a:solidFill>
              <a:latin typeface="+mj-lt"/>
            </a:endParaRPr>
          </a:p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Real Numbers</a:t>
            </a:r>
          </a:p>
          <a:p>
            <a:r>
              <a:rPr lang="en-US" dirty="0">
                <a:latin typeface="+mj-lt"/>
              </a:rPr>
              <a:t>The set of </a:t>
            </a:r>
            <a:r>
              <a:rPr lang="en-US" b="1" dirty="0">
                <a:latin typeface="+mj-lt"/>
              </a:rPr>
              <a:t>real numbers </a:t>
            </a:r>
            <a:r>
              <a:rPr lang="en-US" dirty="0">
                <a:latin typeface="+mj-lt"/>
              </a:rPr>
              <a:t>is the union of the set of rational numbers with the set of irrational numbers.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1E76EC-22D9-4DCD-A5EB-6C0DF3E04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318013"/>
            <a:ext cx="5333404" cy="304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420091"/>
      </p:ext>
    </p:extLst>
  </p:cSld>
  <p:clrMapOvr>
    <a:masterClrMapping/>
  </p:clrMapOvr>
  <p:transition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F7215-3CA0-4FF5-B588-AB386B7E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Classifying the Numbers in a Set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712A-8200-4485-962D-3BF0E1DC5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the numbers in the set</a:t>
            </a:r>
          </a:p>
          <a:p>
            <a:endParaRPr lang="en-US" sz="3200" dirty="0"/>
          </a:p>
          <a:p>
            <a:endParaRPr lang="en-US" dirty="0"/>
          </a:p>
          <a:p>
            <a:r>
              <a:rPr lang="en-US" dirty="0"/>
              <a:t>a) Natural numbers</a:t>
            </a:r>
          </a:p>
          <a:p>
            <a:pPr marL="396875" indent="-396875"/>
            <a:r>
              <a:rPr lang="en-US" dirty="0"/>
              <a:t>	</a:t>
            </a:r>
            <a:r>
              <a:rPr lang="en-US" dirty="0">
                <a:latin typeface="+mn-lt"/>
              </a:rPr>
              <a:t>2</a:t>
            </a:r>
            <a:r>
              <a:rPr lang="en-US" dirty="0"/>
              <a:t> is the only natural number.</a:t>
            </a:r>
          </a:p>
          <a:p>
            <a:pPr marL="396875" indent="-396875"/>
            <a:r>
              <a:rPr lang="en-US" dirty="0"/>
              <a:t>b) Integers</a:t>
            </a:r>
          </a:p>
          <a:p>
            <a:pPr marL="396875" indent="-396875"/>
            <a:r>
              <a:rPr lang="en-US" dirty="0"/>
              <a:t>	</a:t>
            </a:r>
            <a:r>
              <a:rPr lang="en-US" dirty="0">
                <a:latin typeface="+mn-lt"/>
              </a:rPr>
              <a:t>–5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2</a:t>
            </a:r>
            <a:r>
              <a:rPr lang="en-US" dirty="0"/>
              <a:t> are integers.</a:t>
            </a:r>
          </a:p>
          <a:p>
            <a:pPr marL="396875" indent="-396875"/>
            <a:r>
              <a:rPr lang="en-US" dirty="0"/>
              <a:t>c) Rational numbers</a:t>
            </a:r>
          </a:p>
          <a:p>
            <a:pPr marL="396875" indent="-396875"/>
            <a:r>
              <a:rPr lang="en-US" dirty="0"/>
              <a:t>	 </a:t>
            </a:r>
            <a:r>
              <a:rPr lang="en-US" dirty="0">
                <a:latin typeface="+mn-lt"/>
              </a:rPr>
              <a:t>–5, 2, </a:t>
            </a:r>
            <a:r>
              <a:rPr lang="en-US" dirty="0"/>
              <a:t>and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             are rational numbers.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3EC7D4B-1D37-4A85-B5A7-999F9AFB99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958121"/>
              </p:ext>
            </p:extLst>
          </p:nvPr>
        </p:nvGraphicFramePr>
        <p:xfrm>
          <a:off x="1787693" y="1943370"/>
          <a:ext cx="54483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49" name="Equation" r:id="rId3" imgW="5448240" imgH="939600" progId="Equation.DSMT4">
                  <p:embed/>
                </p:oleObj>
              </mc:Choice>
              <mc:Fallback>
                <p:oleObj name="Equation" r:id="rId3" imgW="54482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7693" y="1943370"/>
                        <a:ext cx="54483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4179D55-692A-449C-A516-614A9EBEDD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455313"/>
              </p:ext>
            </p:extLst>
          </p:nvPr>
        </p:nvGraphicFramePr>
        <p:xfrm>
          <a:off x="2504107" y="5471762"/>
          <a:ext cx="1168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50" name="Equation" r:id="rId5" imgW="1168200" imgH="774360" progId="Equation.DSMT4">
                  <p:embed/>
                </p:oleObj>
              </mc:Choice>
              <mc:Fallback>
                <p:oleObj name="Equation" r:id="rId5" imgW="116820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04107" y="5471762"/>
                        <a:ext cx="1168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38651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F7215-3CA0-4FF5-B588-AB386B7E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Classifying the Numbers in a Set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712A-8200-4485-962D-3BF0E1DC5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/>
          </a:p>
          <a:p>
            <a:endParaRPr lang="en-US" dirty="0"/>
          </a:p>
          <a:p>
            <a:r>
              <a:rPr lang="en-US" dirty="0"/>
              <a:t>d) Irrational numbers</a:t>
            </a:r>
          </a:p>
          <a:p>
            <a:r>
              <a:rPr lang="en-US" dirty="0"/>
              <a:t>	                     are irrational numbers. </a:t>
            </a:r>
          </a:p>
          <a:p>
            <a:pPr marL="396875" indent="-396875"/>
            <a:r>
              <a:rPr lang="en-US" dirty="0"/>
              <a:t>e) Real numbers</a:t>
            </a:r>
          </a:p>
          <a:p>
            <a:pPr marL="396875" indent="-396875"/>
            <a:r>
              <a:rPr lang="en-US" dirty="0"/>
              <a:t>	All the numbers listed are real numbers.</a:t>
            </a:r>
          </a:p>
          <a:p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F87BA53-6999-4817-941C-7589A55011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411665"/>
              </p:ext>
            </p:extLst>
          </p:nvPr>
        </p:nvGraphicFramePr>
        <p:xfrm>
          <a:off x="862013" y="3013075"/>
          <a:ext cx="2514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72" name="Equation" r:id="rId3" imgW="2514600" imgH="444240" progId="Equation.DSMT4">
                  <p:embed/>
                </p:oleObj>
              </mc:Choice>
              <mc:Fallback>
                <p:oleObj name="Equation" r:id="rId3" imgW="251460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3EC7D4B-1D37-4A85-B5A7-999F9AFB99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2013" y="3013075"/>
                        <a:ext cx="25146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7B82C15-B887-4427-A3B4-6002B253BC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721418"/>
              </p:ext>
            </p:extLst>
          </p:nvPr>
        </p:nvGraphicFramePr>
        <p:xfrm>
          <a:off x="1392238" y="1435100"/>
          <a:ext cx="54483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73" name="Equation" r:id="rId5" imgW="5448240" imgH="939600" progId="Equation.DSMT4">
                  <p:embed/>
                </p:oleObj>
              </mc:Choice>
              <mc:Fallback>
                <p:oleObj name="Equation" r:id="rId5" imgW="5448240" imgH="9396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D3EC7D4B-1D37-4A85-B5A7-999F9AFB99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92238" y="1435100"/>
                        <a:ext cx="5448300" cy="93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1231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Approximations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60"/>
            <a:ext cx="8464215" cy="3888723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Truncation: </a:t>
            </a:r>
            <a:r>
              <a:rPr lang="en-US" dirty="0">
                <a:latin typeface="+mj-lt"/>
              </a:rPr>
              <a:t>Drop all of the digits that follow the specified final digit in the decimal.</a:t>
            </a:r>
          </a:p>
          <a:p>
            <a:endParaRPr lang="en-US" dirty="0">
              <a:latin typeface="+mj-lt"/>
            </a:endParaRPr>
          </a:p>
          <a:p>
            <a:r>
              <a:rPr lang="en-US" b="1" dirty="0">
                <a:latin typeface="+mj-lt"/>
              </a:rPr>
              <a:t>Rounding: </a:t>
            </a:r>
            <a:r>
              <a:rPr lang="en-US" dirty="0">
                <a:latin typeface="+mj-lt"/>
              </a:rPr>
              <a:t>Identify the specified final digit in the decimal. If the next digit is </a:t>
            </a:r>
            <a:r>
              <a:rPr lang="en-US" dirty="0">
                <a:latin typeface="+mn-lt"/>
              </a:rPr>
              <a:t>5</a:t>
            </a:r>
            <a:r>
              <a:rPr lang="en-US" dirty="0">
                <a:latin typeface="+mj-lt"/>
              </a:rPr>
              <a:t> or more, add </a:t>
            </a:r>
            <a:r>
              <a:rPr lang="en-US" dirty="0">
                <a:latin typeface="+mn-lt"/>
              </a:rPr>
              <a:t>1</a:t>
            </a:r>
            <a:r>
              <a:rPr lang="en-US" dirty="0">
                <a:latin typeface="+mj-lt"/>
              </a:rPr>
              <a:t> to the final digit; if the next digit is </a:t>
            </a:r>
            <a:r>
              <a:rPr lang="en-US" dirty="0">
                <a:latin typeface="+mn-lt"/>
              </a:rPr>
              <a:t>4</a:t>
            </a:r>
            <a:r>
              <a:rPr lang="en-US" dirty="0">
                <a:latin typeface="+mj-lt"/>
              </a:rPr>
              <a:t> or less, leave the final digit as it is. Then truncate following the final digit.</a:t>
            </a:r>
          </a:p>
        </p:txBody>
      </p:sp>
    </p:spTree>
    <p:extLst>
      <p:ext uri="{BB962C8B-B14F-4D97-AF65-F5344CB8AC3E}">
        <p14:creationId xmlns:p14="http://schemas.microsoft.com/office/powerpoint/2010/main" val="2413256024"/>
      </p:ext>
    </p:extLst>
  </p:cSld>
  <p:clrMapOvr>
    <a:masterClrMapping/>
  </p:clrMapOvr>
  <p:transition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BC1D-440D-4E77-9C9F-2FDCD80FD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Approximating a Decimal to Two Places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86571-3008-4153-B290-25607F65A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Approximate </a:t>
            </a:r>
            <a:r>
              <a:rPr lang="en-US" dirty="0">
                <a:latin typeface="+mn-lt"/>
              </a:rPr>
              <a:t>32.87625</a:t>
            </a:r>
            <a:r>
              <a:rPr lang="en-US" dirty="0"/>
              <a:t> to two decimal places by</a:t>
            </a:r>
          </a:p>
          <a:p>
            <a:pPr marL="514350" indent="-514350">
              <a:spcBef>
                <a:spcPts val="1800"/>
              </a:spcBef>
              <a:buAutoNum type="alphaLcParenR"/>
            </a:pPr>
            <a:r>
              <a:rPr lang="en-US" dirty="0"/>
              <a:t>Truncating</a:t>
            </a:r>
          </a:p>
          <a:p>
            <a:pPr marL="514350" indent="-514350">
              <a:spcBef>
                <a:spcPts val="1800"/>
              </a:spcBef>
              <a:buAutoNum type="alphaLcParenR"/>
            </a:pPr>
            <a:r>
              <a:rPr lang="en-US" dirty="0"/>
              <a:t>Rounding</a:t>
            </a:r>
          </a:p>
        </p:txBody>
      </p:sp>
    </p:spTree>
    <p:extLst>
      <p:ext uri="{BB962C8B-B14F-4D97-AF65-F5344CB8AC3E}">
        <p14:creationId xmlns:p14="http://schemas.microsoft.com/office/powerpoint/2010/main" val="340896163"/>
      </p:ext>
    </p:extLst>
  </p:cSld>
  <p:clrMapOvr>
    <a:masterClrMapping/>
  </p:clrMapOvr>
  <p:transition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BC1D-440D-4E77-9C9F-2FDCD80FD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Approximating a Decimal to Two Places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86571-3008-4153-B290-25607F65A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For </a:t>
            </a:r>
            <a:r>
              <a:rPr lang="en-US" dirty="0">
                <a:latin typeface="+mn-lt"/>
              </a:rPr>
              <a:t>32.87625</a:t>
            </a:r>
            <a:r>
              <a:rPr lang="en-US" dirty="0"/>
              <a:t> the final digit is </a:t>
            </a:r>
            <a:r>
              <a:rPr lang="en-US" dirty="0">
                <a:latin typeface="+mn-lt"/>
              </a:rPr>
              <a:t>7</a:t>
            </a:r>
            <a:r>
              <a:rPr lang="en-US" dirty="0"/>
              <a:t>, since it is two decimal places from the decimal point.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en-US" dirty="0"/>
              <a:t>To truncate, we remove all digits following the final digit </a:t>
            </a:r>
            <a:r>
              <a:rPr lang="en-US" dirty="0">
                <a:latin typeface="+mn-lt"/>
              </a:rPr>
              <a:t>7</a:t>
            </a:r>
            <a:r>
              <a:rPr lang="en-US" dirty="0"/>
              <a:t>. The truncation of </a:t>
            </a:r>
            <a:r>
              <a:rPr lang="en-US" dirty="0">
                <a:latin typeface="+mn-lt"/>
              </a:rPr>
              <a:t>32.87625</a:t>
            </a:r>
            <a:r>
              <a:rPr lang="en-US" dirty="0"/>
              <a:t> to two decimal places is </a:t>
            </a:r>
            <a:r>
              <a:rPr lang="en-US" dirty="0">
                <a:latin typeface="+mn-lt"/>
              </a:rPr>
              <a:t>32.87</a:t>
            </a:r>
            <a:r>
              <a:rPr lang="en-US" dirty="0"/>
              <a:t>. 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en-US" dirty="0"/>
              <a:t>The digit following the final digit </a:t>
            </a:r>
            <a:r>
              <a:rPr lang="en-US" dirty="0">
                <a:latin typeface="+mn-lt"/>
              </a:rPr>
              <a:t>7</a:t>
            </a:r>
            <a:r>
              <a:rPr lang="en-US" dirty="0"/>
              <a:t> is </a:t>
            </a:r>
            <a:r>
              <a:rPr lang="en-US" dirty="0">
                <a:latin typeface="+mn-lt"/>
              </a:rPr>
              <a:t>6</a:t>
            </a:r>
            <a:r>
              <a:rPr lang="en-US" dirty="0"/>
              <a:t>. Since </a:t>
            </a:r>
            <a:r>
              <a:rPr lang="en-US" dirty="0">
                <a:latin typeface="+mn-lt"/>
              </a:rPr>
              <a:t>6</a:t>
            </a:r>
            <a:r>
              <a:rPr lang="en-US" dirty="0"/>
              <a:t> is </a:t>
            </a:r>
            <a:r>
              <a:rPr lang="en-US" dirty="0">
                <a:latin typeface="+mn-lt"/>
              </a:rPr>
              <a:t>5</a:t>
            </a:r>
            <a:r>
              <a:rPr lang="en-US" dirty="0"/>
              <a:t> or more, we add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 to the final digit </a:t>
            </a:r>
            <a:r>
              <a:rPr lang="en-US" dirty="0">
                <a:latin typeface="+mn-lt"/>
              </a:rPr>
              <a:t>7</a:t>
            </a:r>
            <a:r>
              <a:rPr lang="en-US" dirty="0"/>
              <a:t> and truncate. The rounded form of </a:t>
            </a:r>
            <a:r>
              <a:rPr lang="en-US" dirty="0">
                <a:latin typeface="+mn-lt"/>
              </a:rPr>
              <a:t>32.87625</a:t>
            </a:r>
            <a:r>
              <a:rPr lang="en-US" dirty="0"/>
              <a:t> to two decimal places is </a:t>
            </a:r>
            <a:r>
              <a:rPr lang="en-US" dirty="0">
                <a:latin typeface="+mn-lt"/>
              </a:rPr>
              <a:t>32.88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6684824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" y="692150"/>
            <a:ext cx="8174479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6600" kern="0"/>
              <a:t>Section R.</a:t>
            </a:r>
            <a:r>
              <a:rPr lang="en-GB" altLang="en-US" sz="6600" kern="0" dirty="0"/>
              <a:t>1</a:t>
            </a: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989138"/>
            <a:ext cx="817447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4800" b="1" dirty="0"/>
              <a:t>Real Numbers</a:t>
            </a:r>
            <a:endParaRPr lang="en-GB" altLang="en-US" sz="4800" kern="0" dirty="0"/>
          </a:p>
        </p:txBody>
      </p:sp>
    </p:spTree>
    <p:extLst>
      <p:ext uri="{BB962C8B-B14F-4D97-AF65-F5344CB8AC3E}">
        <p14:creationId xmlns:p14="http://schemas.microsoft.com/office/powerpoint/2010/main" val="6344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5A468-D0F0-4FC3-AA90-84EE68222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6: </a:t>
            </a:r>
            <a:r>
              <a:rPr lang="en-US" dirty="0"/>
              <a:t>Approximating a Decimal to Two and Four Places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352E5-289D-4DD7-AD7D-8BB50BB89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Number</a:t>
            </a:r>
          </a:p>
          <a:p>
            <a:r>
              <a:rPr lang="en-US" dirty="0"/>
              <a:t>a) </a:t>
            </a:r>
            <a:r>
              <a:rPr lang="en-US" dirty="0">
                <a:latin typeface="+mn-lt"/>
              </a:rPr>
              <a:t>2.71828</a:t>
            </a:r>
          </a:p>
          <a:p>
            <a:r>
              <a:rPr lang="en-US" dirty="0"/>
              <a:t>b) </a:t>
            </a:r>
            <a:r>
              <a:rPr lang="en-US" dirty="0">
                <a:latin typeface="+mn-lt"/>
              </a:rPr>
              <a:t>0.35914</a:t>
            </a:r>
          </a:p>
          <a:p>
            <a:r>
              <a:rPr lang="en-US" dirty="0"/>
              <a:t>c) </a:t>
            </a:r>
            <a:r>
              <a:rPr lang="en-US" dirty="0">
                <a:latin typeface="+mn-lt"/>
              </a:rPr>
              <a:t>32.29789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332D24-1E29-4863-9DC8-7E26DA2ACB36}"/>
              </a:ext>
            </a:extLst>
          </p:cNvPr>
          <p:cNvSpPr txBox="1"/>
          <p:nvPr/>
        </p:nvSpPr>
        <p:spPr>
          <a:xfrm>
            <a:off x="2743201" y="2067994"/>
            <a:ext cx="13020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</a:rPr>
              <a:t>Rounded to Two Decimal Places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F1CA13-1C7F-4090-B889-FF633CAF4B5D}"/>
              </a:ext>
            </a:extLst>
          </p:cNvPr>
          <p:cNvSpPr txBox="1"/>
          <p:nvPr/>
        </p:nvSpPr>
        <p:spPr>
          <a:xfrm>
            <a:off x="4253429" y="2067994"/>
            <a:ext cx="13020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</a:rPr>
              <a:t>Rounded to Four Decimal Places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3FF247-FF19-475D-A134-3147A3DBC5E5}"/>
              </a:ext>
            </a:extLst>
          </p:cNvPr>
          <p:cNvSpPr txBox="1"/>
          <p:nvPr/>
        </p:nvSpPr>
        <p:spPr>
          <a:xfrm>
            <a:off x="5817705" y="2067994"/>
            <a:ext cx="1467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</a:rPr>
              <a:t>Truncated to Two Decimal Places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18D541-121E-47FF-B035-832EC3292E38}"/>
              </a:ext>
            </a:extLst>
          </p:cNvPr>
          <p:cNvSpPr txBox="1"/>
          <p:nvPr/>
        </p:nvSpPr>
        <p:spPr>
          <a:xfrm>
            <a:off x="7388610" y="2067994"/>
            <a:ext cx="1400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</a:rPr>
              <a:t>Truncated to Four Decimal Places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0BB82C-EE2C-4163-B343-CAC2F9B27C67}"/>
              </a:ext>
            </a:extLst>
          </p:cNvPr>
          <p:cNvSpPr txBox="1"/>
          <p:nvPr/>
        </p:nvSpPr>
        <p:spPr>
          <a:xfrm>
            <a:off x="2743201" y="3478454"/>
            <a:ext cx="130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2.72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5AA251-7DEC-4CA4-977D-F17F5B52A68C}"/>
              </a:ext>
            </a:extLst>
          </p:cNvPr>
          <p:cNvSpPr txBox="1"/>
          <p:nvPr/>
        </p:nvSpPr>
        <p:spPr>
          <a:xfrm>
            <a:off x="4253429" y="3478454"/>
            <a:ext cx="130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2.7183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1DB173-CDF6-4788-862E-2C1C75290BF0}"/>
              </a:ext>
            </a:extLst>
          </p:cNvPr>
          <p:cNvSpPr txBox="1"/>
          <p:nvPr/>
        </p:nvSpPr>
        <p:spPr>
          <a:xfrm>
            <a:off x="5817706" y="3478454"/>
            <a:ext cx="130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2.71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8067F9-7281-43EB-98A3-D4E94A7A2FC0}"/>
              </a:ext>
            </a:extLst>
          </p:cNvPr>
          <p:cNvSpPr txBox="1"/>
          <p:nvPr/>
        </p:nvSpPr>
        <p:spPr>
          <a:xfrm>
            <a:off x="7386172" y="3478454"/>
            <a:ext cx="130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2.7182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DDC074-0FC6-4C8F-85BA-074E88E441B4}"/>
              </a:ext>
            </a:extLst>
          </p:cNvPr>
          <p:cNvSpPr txBox="1"/>
          <p:nvPr/>
        </p:nvSpPr>
        <p:spPr>
          <a:xfrm>
            <a:off x="2743201" y="3996804"/>
            <a:ext cx="130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0.36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D815AC-93A7-44FD-93E2-B8089D0645A3}"/>
              </a:ext>
            </a:extLst>
          </p:cNvPr>
          <p:cNvSpPr txBox="1"/>
          <p:nvPr/>
        </p:nvSpPr>
        <p:spPr>
          <a:xfrm>
            <a:off x="4253429" y="3996804"/>
            <a:ext cx="130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0.3591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CB394E-C50D-4A00-B8BC-67627337D741}"/>
              </a:ext>
            </a:extLst>
          </p:cNvPr>
          <p:cNvSpPr txBox="1"/>
          <p:nvPr/>
        </p:nvSpPr>
        <p:spPr>
          <a:xfrm>
            <a:off x="5817706" y="3996804"/>
            <a:ext cx="130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0.35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FA9C88-F8F6-413B-82C6-695E45D50961}"/>
              </a:ext>
            </a:extLst>
          </p:cNvPr>
          <p:cNvSpPr txBox="1"/>
          <p:nvPr/>
        </p:nvSpPr>
        <p:spPr>
          <a:xfrm>
            <a:off x="7386172" y="3996804"/>
            <a:ext cx="130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0.3591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6CE409-4F6E-4A49-822E-84BE76EA5C53}"/>
              </a:ext>
            </a:extLst>
          </p:cNvPr>
          <p:cNvSpPr txBox="1"/>
          <p:nvPr/>
        </p:nvSpPr>
        <p:spPr>
          <a:xfrm>
            <a:off x="2743201" y="4520405"/>
            <a:ext cx="130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32.30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2987F6-351A-4AA9-A65B-4EC3E270EA89}"/>
              </a:ext>
            </a:extLst>
          </p:cNvPr>
          <p:cNvSpPr txBox="1"/>
          <p:nvPr/>
        </p:nvSpPr>
        <p:spPr>
          <a:xfrm>
            <a:off x="4253429" y="4520405"/>
            <a:ext cx="156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32.2979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4B9BAB-03B1-47E1-ACFD-360A5DF701B5}"/>
              </a:ext>
            </a:extLst>
          </p:cNvPr>
          <p:cNvSpPr txBox="1"/>
          <p:nvPr/>
        </p:nvSpPr>
        <p:spPr>
          <a:xfrm>
            <a:off x="5817706" y="4520405"/>
            <a:ext cx="130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32.29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82A0AE-E662-4B8A-B665-3D2897076B78}"/>
              </a:ext>
            </a:extLst>
          </p:cNvPr>
          <p:cNvSpPr txBox="1"/>
          <p:nvPr/>
        </p:nvSpPr>
        <p:spPr>
          <a:xfrm>
            <a:off x="7386171" y="4520405"/>
            <a:ext cx="140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32.2978</a:t>
            </a:r>
          </a:p>
        </p:txBody>
      </p:sp>
    </p:spTree>
    <p:extLst>
      <p:ext uri="{BB962C8B-B14F-4D97-AF65-F5344CB8AC3E}">
        <p14:creationId xmlns:p14="http://schemas.microsoft.com/office/powerpoint/2010/main" val="98107643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</a:t>
            </a: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The symbols used in algebra for the operations of addition, subtraction, multiplication, and division are</a:t>
            </a:r>
            <a:r>
              <a:rPr lang="en-US" dirty="0"/>
              <a:t> +, –, </a:t>
            </a:r>
            <a:r>
              <a:rPr lang="en-US" dirty="0">
                <a:ea typeface="Cambria Math" panose="02040503050406030204" pitchFamily="18" charset="0"/>
              </a:rPr>
              <a:t>⋅</a:t>
            </a:r>
            <a:r>
              <a:rPr lang="en-US" dirty="0"/>
              <a:t> , </a:t>
            </a:r>
            <a:r>
              <a:rPr lang="en-US" dirty="0">
                <a:latin typeface="+mj-lt"/>
              </a:rPr>
              <a:t>and</a:t>
            </a:r>
            <a:r>
              <a:rPr lang="en-US" dirty="0"/>
              <a:t> /. </a:t>
            </a:r>
            <a:r>
              <a:rPr lang="en-US" dirty="0">
                <a:latin typeface="+mj-lt"/>
              </a:rPr>
              <a:t>The words used to describe the results of these operations are </a:t>
            </a:r>
            <a:r>
              <a:rPr lang="en-US" b="1" dirty="0">
                <a:latin typeface="+mj-lt"/>
              </a:rPr>
              <a:t>sum</a:t>
            </a:r>
            <a:r>
              <a:rPr lang="en-US" dirty="0">
                <a:latin typeface="+mj-lt"/>
              </a:rPr>
              <a:t>, </a:t>
            </a:r>
            <a:r>
              <a:rPr lang="en-US" b="1" dirty="0">
                <a:latin typeface="+mj-lt"/>
              </a:rPr>
              <a:t>difference</a:t>
            </a:r>
            <a:r>
              <a:rPr lang="en-US" dirty="0">
                <a:latin typeface="+mj-lt"/>
              </a:rPr>
              <a:t>, </a:t>
            </a:r>
            <a:r>
              <a:rPr lang="en-US" b="1" dirty="0">
                <a:latin typeface="+mj-lt"/>
              </a:rPr>
              <a:t>product</a:t>
            </a:r>
            <a:r>
              <a:rPr lang="en-US" dirty="0">
                <a:latin typeface="+mj-lt"/>
              </a:rPr>
              <a:t>, and </a:t>
            </a:r>
            <a:r>
              <a:rPr lang="en-US" b="1" dirty="0">
                <a:latin typeface="+mj-lt"/>
              </a:rPr>
              <a:t>quotient</a:t>
            </a:r>
            <a:r>
              <a:rPr lang="en-US" dirty="0">
                <a:latin typeface="+mj-lt"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185EBE-05AE-4F63-9038-D0114D024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29" y="3778389"/>
            <a:ext cx="7856142" cy="258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689573"/>
      </p:ext>
    </p:extLst>
  </p:cSld>
  <p:clrMapOvr>
    <a:masterClrMapping/>
  </p:clrMapOvr>
  <p:transition>
    <p:pull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C393-C1E8-4805-96C7-D7269E12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7: </a:t>
            </a:r>
            <a:r>
              <a:rPr lang="en-US" dirty="0"/>
              <a:t>Writing Statements Using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653F0-B0E7-433E-81AB-5564EA859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800"/>
              </a:spcBef>
              <a:buAutoNum type="alphaLcParenR"/>
            </a:pPr>
            <a:r>
              <a:rPr lang="en-US" dirty="0"/>
              <a:t>The sum of </a:t>
            </a:r>
            <a:r>
              <a:rPr lang="en-US" dirty="0">
                <a:latin typeface="+mn-lt"/>
              </a:rPr>
              <a:t>3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9</a:t>
            </a:r>
            <a:r>
              <a:rPr lang="en-US" dirty="0"/>
              <a:t> equals </a:t>
            </a:r>
            <a:r>
              <a:rPr lang="en-US" dirty="0">
                <a:latin typeface="+mn-lt"/>
              </a:rPr>
              <a:t>12</a:t>
            </a:r>
            <a:r>
              <a:rPr lang="en-US" dirty="0"/>
              <a:t>. </a:t>
            </a:r>
          </a:p>
          <a:p>
            <a:pPr>
              <a:spcBef>
                <a:spcPts val="1800"/>
              </a:spcBef>
            </a:pPr>
            <a:r>
              <a:rPr lang="en-US" dirty="0"/>
              <a:t>In symbols, this statement is written as </a:t>
            </a:r>
            <a:r>
              <a:rPr lang="en-US" dirty="0">
                <a:latin typeface="+mn-lt"/>
              </a:rPr>
              <a:t>3 + 9 = 12. </a:t>
            </a:r>
          </a:p>
          <a:p>
            <a:pPr>
              <a:spcBef>
                <a:spcPts val="1800"/>
              </a:spcBef>
            </a:pPr>
            <a:r>
              <a:rPr lang="en-US" dirty="0"/>
              <a:t>b) The product of </a:t>
            </a:r>
            <a:r>
              <a:rPr lang="en-US" dirty="0">
                <a:latin typeface="+mn-lt"/>
              </a:rPr>
              <a:t>2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7</a:t>
            </a:r>
            <a:r>
              <a:rPr lang="en-US" dirty="0"/>
              <a:t> is </a:t>
            </a:r>
            <a:r>
              <a:rPr lang="en-US" dirty="0">
                <a:latin typeface="+mn-lt"/>
              </a:rPr>
              <a:t>14</a:t>
            </a:r>
            <a:r>
              <a:rPr lang="en-US" dirty="0"/>
              <a:t>. </a:t>
            </a:r>
          </a:p>
          <a:p>
            <a:pPr>
              <a:spcBef>
                <a:spcPts val="1800"/>
              </a:spcBef>
            </a:pPr>
            <a:r>
              <a:rPr lang="en-US" dirty="0"/>
              <a:t>In symbols, this statement is written as </a:t>
            </a:r>
            <a:r>
              <a:rPr lang="en-US" dirty="0">
                <a:latin typeface="+mn-lt"/>
              </a:rPr>
              <a:t>2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7 = 14.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541955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Evaluate Numerical Expressions</a:t>
            </a:r>
            <a:endParaRPr lang="en-US" sz="18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FB4B9A-92CB-4789-BAB0-6C301B788CAC}"/>
              </a:ext>
            </a:extLst>
          </p:cNvPr>
          <p:cNvSpPr/>
          <p:nvPr/>
        </p:nvSpPr>
        <p:spPr bwMode="auto">
          <a:xfrm>
            <a:off x="336885" y="3955774"/>
            <a:ext cx="8464215" cy="238539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Consider the expression </a:t>
            </a:r>
            <a:r>
              <a:rPr lang="en-US" dirty="0"/>
              <a:t>2 + 3 </a:t>
            </a:r>
            <a:r>
              <a:rPr lang="en-US" dirty="0">
                <a:ea typeface="Cambria Math" panose="02040503050406030204" pitchFamily="18" charset="0"/>
              </a:rPr>
              <a:t>⋅</a:t>
            </a:r>
            <a:r>
              <a:rPr lang="en-US" dirty="0"/>
              <a:t> 6. </a:t>
            </a:r>
            <a:r>
              <a:rPr lang="en-US" dirty="0">
                <a:latin typeface="+mj-lt"/>
              </a:rPr>
              <a:t>It is not clear whether we should add</a:t>
            </a:r>
            <a:r>
              <a:rPr lang="en-US" dirty="0"/>
              <a:t> 2 </a:t>
            </a:r>
            <a:r>
              <a:rPr lang="en-US" dirty="0">
                <a:latin typeface="+mj-lt"/>
              </a:rPr>
              <a:t>and</a:t>
            </a:r>
            <a:r>
              <a:rPr lang="en-US" dirty="0"/>
              <a:t> 3 </a:t>
            </a:r>
            <a:r>
              <a:rPr lang="en-US" dirty="0">
                <a:latin typeface="+mj-lt"/>
              </a:rPr>
              <a:t>to get </a:t>
            </a:r>
            <a:r>
              <a:rPr lang="en-US" dirty="0"/>
              <a:t>5, </a:t>
            </a:r>
            <a:r>
              <a:rPr lang="en-US" dirty="0">
                <a:latin typeface="+mj-lt"/>
              </a:rPr>
              <a:t>and then multiply by</a:t>
            </a:r>
            <a:r>
              <a:rPr lang="en-US" dirty="0"/>
              <a:t> 6 </a:t>
            </a:r>
            <a:r>
              <a:rPr lang="en-US" dirty="0">
                <a:latin typeface="+mj-lt"/>
              </a:rPr>
              <a:t>to get </a:t>
            </a:r>
            <a:r>
              <a:rPr lang="en-US" dirty="0"/>
              <a:t>30; </a:t>
            </a:r>
            <a:r>
              <a:rPr lang="en-US" dirty="0">
                <a:latin typeface="+mj-lt"/>
              </a:rPr>
              <a:t>or first multiply</a:t>
            </a:r>
            <a:r>
              <a:rPr lang="en-US" dirty="0"/>
              <a:t> 3 </a:t>
            </a:r>
            <a:r>
              <a:rPr lang="en-US" dirty="0">
                <a:latin typeface="+mj-lt"/>
              </a:rPr>
              <a:t>and</a:t>
            </a:r>
            <a:r>
              <a:rPr lang="en-US" dirty="0"/>
              <a:t> 6 </a:t>
            </a:r>
            <a:r>
              <a:rPr lang="en-US" dirty="0">
                <a:latin typeface="+mj-lt"/>
              </a:rPr>
              <a:t>to get </a:t>
            </a:r>
            <a:r>
              <a:rPr lang="en-US" dirty="0"/>
              <a:t>18, </a:t>
            </a:r>
            <a:r>
              <a:rPr lang="en-US" dirty="0">
                <a:latin typeface="+mj-lt"/>
              </a:rPr>
              <a:t>and then add </a:t>
            </a:r>
            <a:r>
              <a:rPr lang="en-US" dirty="0"/>
              <a:t>2 </a:t>
            </a:r>
            <a:r>
              <a:rPr lang="en-US" dirty="0">
                <a:latin typeface="+mj-lt"/>
              </a:rPr>
              <a:t>to get </a:t>
            </a:r>
            <a:r>
              <a:rPr lang="en-US" dirty="0"/>
              <a:t>20. </a:t>
            </a:r>
            <a:r>
              <a:rPr lang="en-US" dirty="0">
                <a:latin typeface="+mj-lt"/>
              </a:rPr>
              <a:t>To avoid this ambiguity, we have the following agreement.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We agree that whenever the two operations of addition and multiplication separate three numbers, the multiplication operation is always performed first, followed by the addition operation.</a:t>
            </a:r>
          </a:p>
        </p:txBody>
      </p:sp>
    </p:spTree>
    <p:extLst>
      <p:ext uri="{BB962C8B-B14F-4D97-AF65-F5344CB8AC3E}">
        <p14:creationId xmlns:p14="http://schemas.microsoft.com/office/powerpoint/2010/main" val="299535232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FBBB3-E3BC-4DE2-84D3-C030E7A6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8: </a:t>
            </a:r>
            <a:r>
              <a:rPr lang="en-US" dirty="0"/>
              <a:t>Finding the Value of an Expression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8F725-635D-4AC4-B085-F2EA751A1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each expression.</a:t>
            </a:r>
          </a:p>
          <a:p>
            <a:r>
              <a:rPr lang="en-US" dirty="0"/>
              <a:t>a) </a:t>
            </a:r>
            <a:r>
              <a:rPr lang="en-US" dirty="0">
                <a:latin typeface="+mn-lt"/>
              </a:rPr>
              <a:t>3 + 5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6</a:t>
            </a:r>
          </a:p>
          <a:p>
            <a:pPr lvl="3">
              <a:spcBef>
                <a:spcPts val="600"/>
              </a:spcBef>
            </a:pPr>
            <a:r>
              <a:rPr lang="en-US" dirty="0">
                <a:latin typeface="+mn-lt"/>
              </a:rPr>
              <a:t>= 3 + 30 	</a:t>
            </a:r>
            <a:r>
              <a:rPr lang="en-US" dirty="0">
                <a:solidFill>
                  <a:srgbClr val="0B3081"/>
                </a:solidFill>
              </a:rPr>
              <a:t>Multiply first.</a:t>
            </a:r>
          </a:p>
          <a:p>
            <a:pPr lvl="3">
              <a:spcBef>
                <a:spcPts val="600"/>
              </a:spcBef>
            </a:pPr>
            <a:r>
              <a:rPr lang="en-US" dirty="0">
                <a:latin typeface="+mn-lt"/>
              </a:rPr>
              <a:t>= 33</a:t>
            </a:r>
          </a:p>
          <a:p>
            <a:pPr>
              <a:spcBef>
                <a:spcPts val="600"/>
              </a:spcBef>
            </a:pPr>
            <a:r>
              <a:rPr lang="en-US" dirty="0"/>
              <a:t>b) </a:t>
            </a:r>
            <a:r>
              <a:rPr lang="en-US" dirty="0">
                <a:latin typeface="+mn-lt"/>
              </a:rPr>
              <a:t>6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3 + 1</a:t>
            </a:r>
          </a:p>
          <a:p>
            <a:pPr lvl="3">
              <a:spcBef>
                <a:spcPts val="600"/>
              </a:spcBef>
            </a:pPr>
            <a:r>
              <a:rPr lang="en-US" dirty="0">
                <a:latin typeface="+mn-lt"/>
              </a:rPr>
              <a:t>= 18 + 1</a:t>
            </a:r>
            <a:r>
              <a:rPr lang="en-US" dirty="0"/>
              <a:t> 	</a:t>
            </a:r>
            <a:r>
              <a:rPr lang="en-US" dirty="0">
                <a:solidFill>
                  <a:srgbClr val="0B3081"/>
                </a:solidFill>
              </a:rPr>
              <a:t>Multiply first.</a:t>
            </a:r>
          </a:p>
          <a:p>
            <a:pPr lvl="3">
              <a:spcBef>
                <a:spcPts val="600"/>
              </a:spcBef>
            </a:pPr>
            <a:r>
              <a:rPr lang="en-US" dirty="0">
                <a:latin typeface="+mn-lt"/>
              </a:rPr>
              <a:t>= 19</a:t>
            </a:r>
          </a:p>
          <a:p>
            <a:pPr>
              <a:spcBef>
                <a:spcPts val="600"/>
              </a:spcBef>
            </a:pPr>
            <a:r>
              <a:rPr lang="en-US" dirty="0"/>
              <a:t>c) </a:t>
            </a:r>
            <a:r>
              <a:rPr lang="en-US" dirty="0">
                <a:latin typeface="+mn-lt"/>
              </a:rPr>
              <a:t>3 + 3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3</a:t>
            </a:r>
          </a:p>
          <a:p>
            <a:pPr lvl="3">
              <a:spcBef>
                <a:spcPts val="600"/>
              </a:spcBef>
            </a:pPr>
            <a:r>
              <a:rPr lang="en-US" dirty="0">
                <a:latin typeface="+mn-lt"/>
              </a:rPr>
              <a:t>= 3 + 9 </a:t>
            </a:r>
            <a:r>
              <a:rPr lang="en-US" dirty="0"/>
              <a:t>	</a:t>
            </a:r>
            <a:r>
              <a:rPr lang="en-US" dirty="0">
                <a:solidFill>
                  <a:srgbClr val="0B3081"/>
                </a:solidFill>
              </a:rPr>
              <a:t>Multiply first.</a:t>
            </a:r>
          </a:p>
          <a:p>
            <a:pPr lvl="3">
              <a:spcBef>
                <a:spcPts val="600"/>
              </a:spcBef>
            </a:pPr>
            <a:r>
              <a:rPr lang="en-US" dirty="0">
                <a:latin typeface="+mn-lt"/>
              </a:rPr>
              <a:t>= 12</a:t>
            </a:r>
          </a:p>
          <a:p>
            <a:pPr lvl="2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773949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FBBB3-E3BC-4DE2-84D3-C030E7A6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9: </a:t>
            </a:r>
            <a:r>
              <a:rPr lang="en-US" dirty="0"/>
              <a:t>Finding the Value of an Expression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8F725-635D-4AC4-B085-F2EA751A1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 </a:t>
            </a:r>
            <a:r>
              <a:rPr lang="en-US" dirty="0">
                <a:latin typeface="+mn-lt"/>
              </a:rPr>
              <a:t>(3 + 5)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6</a:t>
            </a:r>
          </a:p>
          <a:p>
            <a:pPr lvl="3">
              <a:spcBef>
                <a:spcPts val="600"/>
              </a:spcBef>
            </a:pPr>
            <a:r>
              <a:rPr lang="en-US" dirty="0">
                <a:latin typeface="+mn-lt"/>
              </a:rPr>
              <a:t>= 8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mbria Math" panose="02040503050406030204" pitchFamily="18" charset="0"/>
                <a:cs typeface="+mn-cs"/>
              </a:rPr>
              <a:t>⋅ 6</a:t>
            </a:r>
            <a:r>
              <a:rPr lang="en-US" dirty="0">
                <a:latin typeface="+mn-lt"/>
              </a:rPr>
              <a:t> 	</a:t>
            </a:r>
            <a:r>
              <a:rPr lang="en-US" dirty="0">
                <a:solidFill>
                  <a:srgbClr val="0B3081"/>
                </a:solidFill>
              </a:rPr>
              <a:t>Parentheses first.</a:t>
            </a:r>
          </a:p>
          <a:p>
            <a:pPr lvl="3">
              <a:spcBef>
                <a:spcPts val="600"/>
              </a:spcBef>
            </a:pPr>
            <a:r>
              <a:rPr lang="en-US" dirty="0">
                <a:latin typeface="+mn-lt"/>
              </a:rPr>
              <a:t>= 48</a:t>
            </a:r>
          </a:p>
          <a:p>
            <a:pPr lvl="3">
              <a:spcBef>
                <a:spcPts val="600"/>
              </a:spcBef>
            </a:pPr>
            <a:endParaRPr lang="en-US" dirty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n-US" dirty="0"/>
              <a:t>b) </a:t>
            </a:r>
            <a:r>
              <a:rPr lang="en-US" dirty="0">
                <a:latin typeface="+mn-lt"/>
              </a:rPr>
              <a:t>(5 + 4)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(7 – 2) </a:t>
            </a:r>
          </a:p>
          <a:p>
            <a:pPr lvl="3">
              <a:spcBef>
                <a:spcPts val="600"/>
              </a:spcBef>
            </a:pPr>
            <a:r>
              <a:rPr lang="en-US" dirty="0">
                <a:latin typeface="+mn-lt"/>
              </a:rPr>
              <a:t>= 9 </a:t>
            </a:r>
            <a:r>
              <a:rPr lang="en-US" dirty="0">
                <a:ea typeface="Cambria Math" panose="02040503050406030204" pitchFamily="18" charset="0"/>
              </a:rPr>
              <a:t>⋅</a:t>
            </a:r>
            <a:r>
              <a:rPr lang="en-US" dirty="0">
                <a:latin typeface="+mn-lt"/>
              </a:rPr>
              <a:t> 5</a:t>
            </a:r>
            <a:r>
              <a:rPr lang="en-US" dirty="0"/>
              <a:t> 	</a:t>
            </a:r>
            <a:r>
              <a:rPr lang="en-US" dirty="0">
                <a:solidFill>
                  <a:srgbClr val="0B3081"/>
                </a:solidFill>
              </a:rPr>
              <a:t> Parentheses first. </a:t>
            </a:r>
            <a:endParaRPr lang="en-US" sz="2000" dirty="0">
              <a:solidFill>
                <a:srgbClr val="0B3081"/>
              </a:solidFill>
            </a:endParaRPr>
          </a:p>
          <a:p>
            <a:pPr lvl="3">
              <a:spcBef>
                <a:spcPts val="600"/>
              </a:spcBef>
            </a:pPr>
            <a:r>
              <a:rPr lang="en-US" dirty="0">
                <a:latin typeface="+mn-lt"/>
              </a:rPr>
              <a:t>= 45</a:t>
            </a:r>
          </a:p>
        </p:txBody>
      </p:sp>
    </p:spTree>
    <p:extLst>
      <p:ext uri="{BB962C8B-B14F-4D97-AF65-F5344CB8AC3E}">
        <p14:creationId xmlns:p14="http://schemas.microsoft.com/office/powerpoint/2010/main" val="160372332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the Order of Operations</a:t>
            </a:r>
            <a:endParaRPr lang="en-US" sz="18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FB4B9A-92CB-4789-BAB0-6C301B788CAC}"/>
              </a:ext>
            </a:extLst>
          </p:cNvPr>
          <p:cNvSpPr/>
          <p:nvPr/>
        </p:nvSpPr>
        <p:spPr bwMode="auto">
          <a:xfrm>
            <a:off x="336885" y="1356062"/>
            <a:ext cx="8464215" cy="4378816"/>
          </a:xfrm>
          <a:prstGeom prst="roundRect">
            <a:avLst/>
          </a:prstGeom>
          <a:solidFill>
            <a:srgbClr val="E9F6F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75" indent="-396875"/>
            <a:r>
              <a:rPr lang="en-US" b="1" dirty="0">
                <a:latin typeface="+mj-lt"/>
              </a:rPr>
              <a:t>1. </a:t>
            </a:r>
            <a:r>
              <a:rPr lang="en-US" dirty="0">
                <a:latin typeface="+mj-lt"/>
              </a:rPr>
              <a:t>Begin with the innermost parentheses and work outward. Remember that in dividing two expressions, we treat the numerator and denominator as if they were enclosed in parentheses.</a:t>
            </a:r>
          </a:p>
          <a:p>
            <a:pPr marL="396875" indent="-396875"/>
            <a:r>
              <a:rPr lang="en-US" b="1" dirty="0">
                <a:latin typeface="+mj-lt"/>
              </a:rPr>
              <a:t>2. </a:t>
            </a:r>
            <a:r>
              <a:rPr lang="en-US" dirty="0">
                <a:latin typeface="+mj-lt"/>
              </a:rPr>
              <a:t>Perform multiplications and divisions, working from left to right.</a:t>
            </a:r>
          </a:p>
          <a:p>
            <a:pPr marL="396875" indent="-396875"/>
            <a:r>
              <a:rPr lang="en-US" b="1" dirty="0">
                <a:latin typeface="+mj-lt"/>
              </a:rPr>
              <a:t>3. </a:t>
            </a:r>
            <a:r>
              <a:rPr lang="en-US" dirty="0">
                <a:latin typeface="+mj-lt"/>
              </a:rPr>
              <a:t>Perform additions and subtractions, working from left to right.</a:t>
            </a:r>
          </a:p>
        </p:txBody>
      </p:sp>
    </p:spTree>
    <p:extLst>
      <p:ext uri="{BB962C8B-B14F-4D97-AF65-F5344CB8AC3E}">
        <p14:creationId xmlns:p14="http://schemas.microsoft.com/office/powerpoint/2010/main" val="1999518422"/>
      </p:ext>
    </p:extLst>
  </p:cSld>
  <p:clrMapOvr>
    <a:masterClrMapping/>
  </p:clrMapOvr>
  <p:transition>
    <p:pull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E85BD-B395-4D24-AAA9-85E2DCE0E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10: </a:t>
            </a:r>
            <a:r>
              <a:rPr lang="en-US" dirty="0"/>
              <a:t>Finding the Value of an Expression </a:t>
            </a:r>
            <a:r>
              <a:rPr lang="en-US" sz="1800" dirty="0"/>
              <a:t>(1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541CF-D66C-48A6-947C-06DE1710B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each expression.</a:t>
            </a:r>
          </a:p>
          <a:p>
            <a:r>
              <a:rPr lang="en-US" dirty="0"/>
              <a:t>a) </a:t>
            </a:r>
            <a:r>
              <a:rPr lang="en-US" dirty="0">
                <a:latin typeface="+mn-lt"/>
              </a:rPr>
              <a:t>7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3 + 4</a:t>
            </a:r>
          </a:p>
          <a:p>
            <a:pPr lvl="3">
              <a:spcBef>
                <a:spcPts val="600"/>
              </a:spcBef>
            </a:pPr>
            <a:r>
              <a:rPr lang="en-US" dirty="0">
                <a:latin typeface="+mn-lt"/>
              </a:rPr>
              <a:t>= 21 + 4 </a:t>
            </a:r>
            <a:r>
              <a:rPr lang="en-US" dirty="0"/>
              <a:t>		</a:t>
            </a:r>
            <a:r>
              <a:rPr lang="en-US" dirty="0">
                <a:solidFill>
                  <a:srgbClr val="0B3081"/>
                </a:solidFill>
              </a:rPr>
              <a:t>Multiply first.</a:t>
            </a:r>
          </a:p>
          <a:p>
            <a:pPr lvl="3">
              <a:spcBef>
                <a:spcPts val="600"/>
              </a:spcBef>
            </a:pPr>
            <a:r>
              <a:rPr lang="en-US" dirty="0">
                <a:latin typeface="+mn-lt"/>
              </a:rPr>
              <a:t>= 25</a:t>
            </a:r>
          </a:p>
          <a:p>
            <a:r>
              <a:rPr lang="en-US" dirty="0"/>
              <a:t>b) </a:t>
            </a:r>
            <a:r>
              <a:rPr lang="en-US" dirty="0">
                <a:latin typeface="+mn-lt"/>
              </a:rPr>
              <a:t>6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(3 + 4) + 2</a:t>
            </a:r>
          </a:p>
          <a:p>
            <a:pPr lvl="3">
              <a:spcBef>
                <a:spcPts val="600"/>
              </a:spcBef>
            </a:pPr>
            <a:r>
              <a:rPr lang="en-US" dirty="0">
                <a:latin typeface="+mn-lt"/>
              </a:rPr>
              <a:t>= 6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7 + 2</a:t>
            </a:r>
            <a:r>
              <a:rPr lang="en-US" dirty="0">
                <a:ea typeface="Cambria Math" panose="02040503050406030204" pitchFamily="18" charset="0"/>
              </a:rPr>
              <a:t>	</a:t>
            </a:r>
            <a:r>
              <a:rPr lang="en-US" dirty="0">
                <a:solidFill>
                  <a:srgbClr val="0B3081"/>
                </a:solidFill>
              </a:rPr>
              <a:t>Parentheses first.</a:t>
            </a:r>
          </a:p>
          <a:p>
            <a:pPr lvl="3">
              <a:spcBef>
                <a:spcPts val="600"/>
              </a:spcBef>
            </a:pPr>
            <a:r>
              <a:rPr lang="en-US" dirty="0">
                <a:latin typeface="+mn-lt"/>
              </a:rPr>
              <a:t>= 42 + 2	</a:t>
            </a:r>
            <a:r>
              <a:rPr lang="en-US" dirty="0"/>
              <a:t>	</a:t>
            </a:r>
            <a:r>
              <a:rPr lang="en-US" dirty="0">
                <a:solidFill>
                  <a:srgbClr val="0B3081"/>
                </a:solidFill>
              </a:rPr>
              <a:t>Multiply before adding.</a:t>
            </a:r>
          </a:p>
          <a:p>
            <a:pPr lvl="3">
              <a:spcBef>
                <a:spcPts val="600"/>
              </a:spcBef>
            </a:pPr>
            <a:r>
              <a:rPr lang="en-US" dirty="0">
                <a:latin typeface="+mn-lt"/>
              </a:rPr>
              <a:t>= 44</a:t>
            </a:r>
          </a:p>
          <a:p>
            <a:pPr lvl="3">
              <a:spcBef>
                <a:spcPts val="600"/>
              </a:spcBef>
            </a:pPr>
            <a:endParaRPr lang="en-US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251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E85BD-B395-4D24-AAA9-85E2DCE0E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10: </a:t>
            </a:r>
            <a:r>
              <a:rPr lang="en-US" dirty="0"/>
              <a:t>Finding the Value of an Expression </a:t>
            </a:r>
            <a:r>
              <a:rPr lang="en-US" sz="1800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541CF-D66C-48A6-947C-06DE1710B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d)  </a:t>
            </a:r>
            <a:r>
              <a:rPr lang="en-US" dirty="0">
                <a:latin typeface="+mn-lt"/>
              </a:rPr>
              <a:t>3 + [5 + 2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(9 + 7)]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  <a:ea typeface="Cambria Math" panose="02040503050406030204" pitchFamily="18" charset="0"/>
              </a:rPr>
              <a:t>		= </a:t>
            </a:r>
            <a:r>
              <a:rPr lang="en-US" dirty="0">
                <a:latin typeface="+mn-lt"/>
              </a:rPr>
              <a:t>3 + [5 + 2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(16)]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  <a:ea typeface="Cambria Math" panose="02040503050406030204" pitchFamily="18" charset="0"/>
              </a:rPr>
              <a:t>		= </a:t>
            </a:r>
            <a:r>
              <a:rPr lang="en-US" dirty="0">
                <a:latin typeface="+mn-lt"/>
              </a:rPr>
              <a:t>3 + [5 + 32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]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  <a:ea typeface="Cambria Math" panose="02040503050406030204" pitchFamily="18" charset="0"/>
              </a:rPr>
              <a:t>		= </a:t>
            </a:r>
            <a:r>
              <a:rPr lang="en-US" dirty="0">
                <a:latin typeface="+mn-lt"/>
              </a:rPr>
              <a:t>3 + [37]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n-lt"/>
                <a:ea typeface="Cambria Math" panose="02040503050406030204" pitchFamily="18" charset="0"/>
              </a:rPr>
              <a:t>		= 40</a:t>
            </a:r>
          </a:p>
          <a:p>
            <a:pPr>
              <a:spcBef>
                <a:spcPts val="0"/>
              </a:spcBef>
            </a:pPr>
            <a:endParaRPr lang="en-US" dirty="0">
              <a:latin typeface="+mn-lt"/>
              <a:ea typeface="Cambria Math" panose="02040503050406030204" pitchFamily="18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+mn-lt"/>
              <a:ea typeface="Cambria Math" panose="02040503050406030204" pitchFamily="18" charset="0"/>
            </a:endParaRPr>
          </a:p>
          <a:p>
            <a:pPr lvl="3">
              <a:spcBef>
                <a:spcPts val="1200"/>
              </a:spcBef>
            </a:pPr>
            <a:r>
              <a:rPr lang="en-US" dirty="0"/>
              <a:t>		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A7DA937-5A25-4DB2-BF4C-2844958267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643728"/>
              </p:ext>
            </p:extLst>
          </p:nvPr>
        </p:nvGraphicFramePr>
        <p:xfrm>
          <a:off x="946703" y="1712430"/>
          <a:ext cx="1104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09" name="Equation" r:id="rId3" imgW="1104840" imgH="774360" progId="Equation.DSMT4">
                  <p:embed/>
                </p:oleObj>
              </mc:Choice>
              <mc:Fallback>
                <p:oleObj name="Equation" r:id="rId3" imgW="11048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6703" y="1712430"/>
                        <a:ext cx="11049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72F9E26-54FA-4295-8768-2CD079BC9F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404850"/>
              </p:ext>
            </p:extLst>
          </p:nvPr>
        </p:nvGraphicFramePr>
        <p:xfrm>
          <a:off x="2202691" y="1712430"/>
          <a:ext cx="1219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10" name="Equation" r:id="rId5" imgW="1218960" imgH="774360" progId="Equation.DSMT4">
                  <p:embed/>
                </p:oleObj>
              </mc:Choice>
              <mc:Fallback>
                <p:oleObj name="Equation" r:id="rId5" imgW="121896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A7DA937-5A25-4DB2-BF4C-2844958267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2691" y="1712430"/>
                        <a:ext cx="12192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9BAB712-91D6-4CC9-BB79-AAA527C693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311523"/>
              </p:ext>
            </p:extLst>
          </p:nvPr>
        </p:nvGraphicFramePr>
        <p:xfrm>
          <a:off x="3572979" y="1712430"/>
          <a:ext cx="723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11" name="Equation" r:id="rId7" imgW="723600" imgH="774360" progId="Equation.DSMT4">
                  <p:embed/>
                </p:oleObj>
              </mc:Choice>
              <mc:Fallback>
                <p:oleObj name="Equation" r:id="rId7" imgW="723600" imgH="774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72F9E26-54FA-4295-8768-2CD079BC9F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72979" y="1712430"/>
                        <a:ext cx="7239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5932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with Properties of Real Numbers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60"/>
            <a:ext cx="8464215" cy="4355862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 </a:t>
            </a:r>
            <a:r>
              <a:rPr lang="en-US" b="1" dirty="0">
                <a:latin typeface="+mj-lt"/>
              </a:rPr>
              <a:t>reflexive property </a:t>
            </a:r>
            <a:r>
              <a:rPr lang="en-US" dirty="0">
                <a:latin typeface="+mj-lt"/>
              </a:rPr>
              <a:t>states that a number equals itself; that is, </a:t>
            </a:r>
            <a:r>
              <a:rPr lang="en-US" i="1" dirty="0"/>
              <a:t>a </a:t>
            </a:r>
            <a:r>
              <a:rPr lang="en-US" dirty="0"/>
              <a:t>= </a:t>
            </a:r>
            <a:r>
              <a:rPr lang="en-US" i="1" dirty="0"/>
              <a:t>a</a:t>
            </a:r>
            <a:r>
              <a:rPr lang="en-US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 </a:t>
            </a:r>
            <a:r>
              <a:rPr lang="en-US" b="1" dirty="0">
                <a:latin typeface="+mj-lt"/>
              </a:rPr>
              <a:t>symmetric property </a:t>
            </a:r>
            <a:r>
              <a:rPr lang="en-US" dirty="0">
                <a:latin typeface="+mj-lt"/>
              </a:rPr>
              <a:t>states that if </a:t>
            </a:r>
            <a:r>
              <a:rPr lang="en-US" i="1" dirty="0"/>
              <a:t>a </a:t>
            </a:r>
            <a:r>
              <a:rPr lang="en-US" dirty="0"/>
              <a:t>=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then</a:t>
            </a:r>
            <a:r>
              <a:rPr lang="en-US" dirty="0"/>
              <a:t> </a:t>
            </a:r>
            <a:r>
              <a:rPr lang="en-US" i="1" dirty="0"/>
              <a:t>b </a:t>
            </a:r>
            <a:r>
              <a:rPr lang="en-US" dirty="0"/>
              <a:t>= </a:t>
            </a:r>
            <a:r>
              <a:rPr lang="en-US" i="1" dirty="0"/>
              <a:t>a</a:t>
            </a:r>
            <a:r>
              <a:rPr lang="en-US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 </a:t>
            </a:r>
            <a:r>
              <a:rPr lang="en-US" b="1" dirty="0">
                <a:latin typeface="+mj-lt"/>
              </a:rPr>
              <a:t>transitive property </a:t>
            </a:r>
            <a:r>
              <a:rPr lang="en-US" dirty="0">
                <a:latin typeface="+mj-lt"/>
              </a:rPr>
              <a:t>states that if </a:t>
            </a:r>
            <a:r>
              <a:rPr lang="en-US" i="1" dirty="0"/>
              <a:t>a </a:t>
            </a:r>
            <a:r>
              <a:rPr lang="en-US" dirty="0"/>
              <a:t>= </a:t>
            </a:r>
            <a:r>
              <a:rPr lang="en-US" i="1" dirty="0"/>
              <a:t>b </a:t>
            </a:r>
            <a:r>
              <a:rPr lang="en-US" dirty="0">
                <a:latin typeface="+mj-lt"/>
              </a:rPr>
              <a:t>and</a:t>
            </a:r>
            <a:r>
              <a:rPr lang="en-US" dirty="0"/>
              <a:t> </a:t>
            </a:r>
            <a:r>
              <a:rPr lang="en-US" i="1" dirty="0"/>
              <a:t>b </a:t>
            </a:r>
            <a:r>
              <a:rPr lang="en-US" dirty="0"/>
              <a:t>=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then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= </a:t>
            </a:r>
            <a:r>
              <a:rPr lang="en-US" i="1" dirty="0"/>
              <a:t>c</a:t>
            </a:r>
            <a:r>
              <a:rPr lang="en-US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 </a:t>
            </a:r>
            <a:r>
              <a:rPr lang="en-US" b="1" dirty="0">
                <a:latin typeface="+mj-lt"/>
              </a:rPr>
              <a:t>principle of substitution </a:t>
            </a:r>
            <a:r>
              <a:rPr lang="en-US" dirty="0">
                <a:latin typeface="+mj-lt"/>
              </a:rPr>
              <a:t>states that if </a:t>
            </a:r>
            <a:br>
              <a:rPr lang="en-US" dirty="0">
                <a:latin typeface="+mj-lt"/>
              </a:rPr>
            </a:br>
            <a:r>
              <a:rPr lang="en-US" i="1" dirty="0"/>
              <a:t>a </a:t>
            </a:r>
            <a:r>
              <a:rPr lang="en-US" dirty="0"/>
              <a:t>=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then we may substitute </a:t>
            </a:r>
            <a:r>
              <a:rPr lang="en-US" i="1" dirty="0"/>
              <a:t>b </a:t>
            </a:r>
            <a:r>
              <a:rPr lang="en-US" dirty="0">
                <a:latin typeface="+mj-lt"/>
              </a:rPr>
              <a:t>for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>
                <a:latin typeface="+mj-lt"/>
              </a:rPr>
              <a:t>in any expression containing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0695474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CB815D-2DB2-4285-AEDD-3809679D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7954603-800D-40D0-BE66-6C67AA3B3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37517"/>
            <a:ext cx="7772400" cy="52135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Work with Sets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Classify Numbers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Evaluate Numerical Expressions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Work with Properties of Real Numbers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8693323"/>
      </p:ext>
    </p:extLst>
  </p:cSld>
  <p:clrMapOvr>
    <a:masterClrMapping/>
  </p:clrMapOvr>
  <p:transition>
    <p:pull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C9535-619C-4F84-BCED-436064EC8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11: </a:t>
            </a:r>
            <a:r>
              <a:rPr lang="en-US" dirty="0"/>
              <a:t>Commutative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8AB75-B2AD-4A48-AD12-A57265169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 </a:t>
            </a:r>
            <a:r>
              <a:rPr lang="en-US" dirty="0">
                <a:latin typeface="+mn-lt"/>
              </a:rPr>
              <a:t>2 + 4 = 6</a:t>
            </a:r>
          </a:p>
          <a:p>
            <a:r>
              <a:rPr lang="en-US" dirty="0">
                <a:latin typeface="+mn-lt"/>
              </a:rPr>
              <a:t>    4 + 2 = 6</a:t>
            </a:r>
          </a:p>
          <a:p>
            <a:r>
              <a:rPr lang="en-US" dirty="0">
                <a:latin typeface="+mn-lt"/>
              </a:rPr>
              <a:t>    2 + 4 = 4 + 2</a:t>
            </a:r>
          </a:p>
          <a:p>
            <a:endParaRPr lang="en-US" dirty="0">
              <a:latin typeface="+mn-lt"/>
            </a:endParaRPr>
          </a:p>
          <a:p>
            <a:r>
              <a:rPr lang="en-US" dirty="0"/>
              <a:t>b) </a:t>
            </a:r>
            <a:r>
              <a:rPr lang="en-US" dirty="0">
                <a:latin typeface="+mn-lt"/>
              </a:rPr>
              <a:t>3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dirty="0">
                <a:latin typeface="+mn-lt"/>
              </a:rPr>
              <a:t> 6 = 18</a:t>
            </a:r>
          </a:p>
          <a:p>
            <a:r>
              <a:rPr lang="en-US" dirty="0">
                <a:latin typeface="+mn-lt"/>
              </a:rPr>
              <a:t>     6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dirty="0">
                <a:latin typeface="+mn-lt"/>
              </a:rPr>
              <a:t> 3 = 18</a:t>
            </a:r>
          </a:p>
          <a:p>
            <a:r>
              <a:rPr lang="en-US" dirty="0">
                <a:latin typeface="+mn-lt"/>
              </a:rPr>
              <a:t>     3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dirty="0">
                <a:latin typeface="+mn-lt"/>
              </a:rPr>
              <a:t> 6 = 6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dirty="0">
                <a:latin typeface="+mn-lt"/>
              </a:rPr>
              <a:t> 3 </a:t>
            </a:r>
          </a:p>
        </p:txBody>
      </p:sp>
    </p:spTree>
    <p:extLst>
      <p:ext uri="{BB962C8B-B14F-4D97-AF65-F5344CB8AC3E}">
        <p14:creationId xmlns:p14="http://schemas.microsoft.com/office/powerpoint/2010/main" val="406683933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Commutative Properties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60"/>
            <a:ext cx="8464215" cy="174187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Commutative Properties</a:t>
            </a:r>
          </a:p>
          <a:p>
            <a:pPr algn="ctr"/>
            <a:r>
              <a:rPr lang="en-US" i="1" dirty="0"/>
              <a:t>a </a:t>
            </a:r>
            <a:r>
              <a:rPr lang="en-US" dirty="0"/>
              <a:t>+ </a:t>
            </a:r>
            <a:r>
              <a:rPr lang="en-US" i="1" dirty="0"/>
              <a:t>b </a:t>
            </a:r>
            <a:r>
              <a:rPr lang="en-US" dirty="0"/>
              <a:t>= </a:t>
            </a:r>
            <a:r>
              <a:rPr lang="en-US" i="1" dirty="0"/>
              <a:t>b</a:t>
            </a:r>
            <a:r>
              <a:rPr lang="en-US" dirty="0"/>
              <a:t> + </a:t>
            </a:r>
            <a:r>
              <a:rPr lang="en-US" i="1" dirty="0"/>
              <a:t>a</a:t>
            </a:r>
          </a:p>
          <a:p>
            <a:pPr algn="ctr"/>
            <a:r>
              <a:rPr lang="en-US" i="1" dirty="0"/>
              <a:t>a </a:t>
            </a:r>
            <a:r>
              <a:rPr lang="en-US" dirty="0">
                <a:ea typeface="Cambria Math" panose="02040503050406030204" pitchFamily="18" charset="0"/>
              </a:rPr>
              <a:t>⋅</a:t>
            </a:r>
            <a:r>
              <a:rPr lang="en-US" dirty="0"/>
              <a:t> </a:t>
            </a:r>
            <a:r>
              <a:rPr lang="en-US" i="1" dirty="0"/>
              <a:t>b </a:t>
            </a:r>
            <a:r>
              <a:rPr lang="en-US" dirty="0"/>
              <a:t>=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ea typeface="Cambria Math" panose="02040503050406030204" pitchFamily="18" charset="0"/>
              </a:rPr>
              <a:t>⋅</a:t>
            </a:r>
            <a:r>
              <a:rPr lang="en-US" dirty="0"/>
              <a:t> </a:t>
            </a:r>
            <a:r>
              <a:rPr lang="en-US" i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5812959"/>
      </p:ext>
    </p:extLst>
  </p:cSld>
  <p:clrMapOvr>
    <a:masterClrMapping/>
  </p:clrMapOvr>
  <p:transition>
    <p:pull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C9535-619C-4F84-BCED-436064EC8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12: </a:t>
            </a:r>
            <a:r>
              <a:rPr lang="en-US" dirty="0"/>
              <a:t>Associative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8AB75-B2AD-4A48-AD12-A57265169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 </a:t>
            </a:r>
            <a:r>
              <a:rPr lang="en-US" dirty="0">
                <a:latin typeface="+mn-lt"/>
              </a:rPr>
              <a:t>3 + (4 + 5) = 3 + 9 = 12 </a:t>
            </a:r>
          </a:p>
          <a:p>
            <a:r>
              <a:rPr lang="en-US" dirty="0">
                <a:latin typeface="+mn-lt"/>
              </a:rPr>
              <a:t>     (3 + 4) + 5 = 7 + 5 = 12</a:t>
            </a:r>
          </a:p>
          <a:p>
            <a:r>
              <a:rPr lang="en-US" dirty="0">
                <a:latin typeface="+mn-lt"/>
              </a:rPr>
              <a:t>     3 + (4 + 5) = (3 + 4) + 5</a:t>
            </a:r>
          </a:p>
          <a:p>
            <a:r>
              <a:rPr lang="en-US" dirty="0">
                <a:latin typeface="+mn-lt"/>
              </a:rPr>
              <a:t> </a:t>
            </a:r>
          </a:p>
          <a:p>
            <a:r>
              <a:rPr lang="en-US" dirty="0"/>
              <a:t>b) </a:t>
            </a:r>
            <a:r>
              <a:rPr lang="en-US" dirty="0">
                <a:latin typeface="+mn-lt"/>
              </a:rPr>
              <a:t>3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dirty="0">
                <a:latin typeface="+mn-lt"/>
              </a:rPr>
              <a:t> (4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5) </a:t>
            </a:r>
            <a:r>
              <a:rPr lang="en-US" dirty="0">
                <a:latin typeface="+mn-lt"/>
              </a:rPr>
              <a:t> = 3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20 = 60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     (3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dirty="0">
                <a:latin typeface="+mn-lt"/>
              </a:rPr>
              <a:t> 4)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5 </a:t>
            </a:r>
            <a:r>
              <a:rPr lang="en-US" dirty="0">
                <a:latin typeface="+mn-lt"/>
              </a:rPr>
              <a:t> = 12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5 = 60</a:t>
            </a:r>
            <a:r>
              <a:rPr lang="en-US" dirty="0">
                <a:latin typeface="+mn-lt"/>
              </a:rPr>
              <a:t>     </a:t>
            </a:r>
          </a:p>
          <a:p>
            <a:r>
              <a:rPr lang="en-US" dirty="0">
                <a:latin typeface="+mn-lt"/>
              </a:rPr>
              <a:t>      3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dirty="0">
                <a:latin typeface="+mn-lt"/>
              </a:rPr>
              <a:t> (4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5) </a:t>
            </a:r>
            <a:r>
              <a:rPr lang="en-US" dirty="0">
                <a:latin typeface="+mn-lt"/>
              </a:rPr>
              <a:t>= (3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dirty="0">
                <a:latin typeface="+mn-lt"/>
              </a:rPr>
              <a:t> 4)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5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320066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B0977DA-3960-4D1D-A405-3CBC0D7B75C2}"/>
              </a:ext>
            </a:extLst>
          </p:cNvPr>
          <p:cNvSpPr/>
          <p:nvPr/>
        </p:nvSpPr>
        <p:spPr bwMode="auto">
          <a:xfrm>
            <a:off x="339892" y="3273490"/>
            <a:ext cx="8464215" cy="174187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60"/>
            <a:ext cx="8464215" cy="174187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Associative Properties</a:t>
            </a:r>
          </a:p>
          <a:p>
            <a:pPr algn="ctr"/>
            <a:r>
              <a:rPr lang="en-US" i="1" dirty="0"/>
              <a:t>a </a:t>
            </a:r>
            <a:r>
              <a:rPr lang="en-US" dirty="0"/>
              <a:t>+ (</a:t>
            </a:r>
            <a:r>
              <a:rPr lang="en-US" i="1" dirty="0"/>
              <a:t>b </a:t>
            </a:r>
            <a:r>
              <a:rPr lang="en-US" dirty="0"/>
              <a:t>+ </a:t>
            </a:r>
            <a:r>
              <a:rPr lang="en-US" i="1" dirty="0"/>
              <a:t>c</a:t>
            </a:r>
            <a:r>
              <a:rPr lang="en-US" dirty="0"/>
              <a:t>) = (</a:t>
            </a:r>
            <a:r>
              <a:rPr lang="en-US" i="1" dirty="0"/>
              <a:t>a </a:t>
            </a:r>
            <a:r>
              <a:rPr lang="en-US" dirty="0"/>
              <a:t>+ </a:t>
            </a:r>
            <a:r>
              <a:rPr lang="en-US" i="1" dirty="0"/>
              <a:t>b</a:t>
            </a:r>
            <a:r>
              <a:rPr lang="en-US" dirty="0"/>
              <a:t>) + </a:t>
            </a:r>
            <a:r>
              <a:rPr lang="en-US" i="1" dirty="0"/>
              <a:t>c = a </a:t>
            </a:r>
            <a:r>
              <a:rPr lang="en-US" dirty="0"/>
              <a:t>+</a:t>
            </a:r>
            <a:r>
              <a:rPr lang="en-US" i="1" dirty="0"/>
              <a:t> b </a:t>
            </a:r>
            <a:r>
              <a:rPr lang="en-US" dirty="0"/>
              <a:t>+</a:t>
            </a:r>
            <a:r>
              <a:rPr lang="en-US" i="1" dirty="0"/>
              <a:t> c</a:t>
            </a:r>
            <a:r>
              <a:rPr lang="en-US" dirty="0"/>
              <a:t> </a:t>
            </a:r>
          </a:p>
          <a:p>
            <a:pPr algn="ctr"/>
            <a:r>
              <a:rPr lang="en-US" i="1" dirty="0"/>
              <a:t>a </a:t>
            </a:r>
            <a:r>
              <a:rPr lang="en-US" dirty="0">
                <a:ea typeface="Cambria Math" panose="02040503050406030204" pitchFamily="18" charset="0"/>
              </a:rPr>
              <a:t>⋅</a:t>
            </a:r>
            <a:r>
              <a:rPr lang="en-US" dirty="0"/>
              <a:t> (</a:t>
            </a:r>
            <a:r>
              <a:rPr lang="en-US" i="1" dirty="0"/>
              <a:t>b </a:t>
            </a:r>
            <a:r>
              <a:rPr lang="en-US" dirty="0">
                <a:ea typeface="Cambria Math" panose="02040503050406030204" pitchFamily="18" charset="0"/>
              </a:rPr>
              <a:t>⋅ </a:t>
            </a:r>
            <a:r>
              <a:rPr lang="en-US" i="1" dirty="0">
                <a:ea typeface="Cambria Math" panose="02040503050406030204" pitchFamily="18" charset="0"/>
              </a:rPr>
              <a:t>c</a:t>
            </a:r>
            <a:r>
              <a:rPr lang="en-US" dirty="0">
                <a:ea typeface="Cambria Math" panose="02040503050406030204" pitchFamily="18" charset="0"/>
              </a:rPr>
              <a:t>)</a:t>
            </a:r>
            <a:r>
              <a:rPr lang="en-US" i="1" dirty="0">
                <a:ea typeface="Cambria Math" panose="02040503050406030204" pitchFamily="18" charset="0"/>
              </a:rPr>
              <a:t> </a:t>
            </a:r>
            <a:r>
              <a:rPr lang="en-US" dirty="0"/>
              <a:t>= (</a:t>
            </a:r>
            <a:r>
              <a:rPr lang="en-US" i="1" dirty="0"/>
              <a:t>a </a:t>
            </a:r>
            <a:r>
              <a:rPr lang="en-US" dirty="0">
                <a:ea typeface="Cambria Math" panose="02040503050406030204" pitchFamily="18" charset="0"/>
              </a:rPr>
              <a:t>⋅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>
                <a:ea typeface="Cambria Math" panose="02040503050406030204" pitchFamily="18" charset="0"/>
              </a:rPr>
              <a:t>⋅ </a:t>
            </a:r>
            <a:r>
              <a:rPr lang="en-US" i="1" dirty="0">
                <a:ea typeface="Cambria Math" panose="02040503050406030204" pitchFamily="18" charset="0"/>
              </a:rPr>
              <a:t>c = a </a:t>
            </a:r>
            <a:r>
              <a:rPr lang="en-US" dirty="0">
                <a:ea typeface="Cambria Math" panose="02040503050406030204" pitchFamily="18" charset="0"/>
              </a:rPr>
              <a:t>⋅</a:t>
            </a:r>
            <a:r>
              <a:rPr lang="en-US" dirty="0"/>
              <a:t> </a:t>
            </a:r>
            <a:r>
              <a:rPr lang="en-US" i="1" dirty="0"/>
              <a:t>b </a:t>
            </a:r>
            <a:r>
              <a:rPr lang="en-US" dirty="0">
                <a:ea typeface="Cambria Math" panose="02040503050406030204" pitchFamily="18" charset="0"/>
              </a:rPr>
              <a:t>⋅ </a:t>
            </a:r>
            <a:r>
              <a:rPr lang="en-US" i="1" dirty="0">
                <a:ea typeface="Cambria Math" panose="02040503050406030204" pitchFamily="18" charset="0"/>
              </a:rPr>
              <a:t>c</a:t>
            </a:r>
          </a:p>
          <a:p>
            <a:pPr algn="ctr"/>
            <a:endParaRPr lang="en-US" sz="4000" i="1" dirty="0">
              <a:ea typeface="Cambria Math" panose="02040503050406030204" pitchFamily="18" charset="0"/>
            </a:endParaRPr>
          </a:p>
          <a:p>
            <a:r>
              <a:rPr lang="en-US" b="1" dirty="0">
                <a:latin typeface="+mj-lt"/>
              </a:rPr>
              <a:t>Distributive Properties</a:t>
            </a:r>
          </a:p>
          <a:p>
            <a:pPr algn="ctr"/>
            <a:r>
              <a:rPr lang="en-US" i="1" dirty="0"/>
              <a:t>a </a:t>
            </a:r>
            <a:r>
              <a:rPr lang="en-US" dirty="0">
                <a:ea typeface="Cambria Math" panose="02040503050406030204" pitchFamily="18" charset="0"/>
              </a:rPr>
              <a:t>⋅</a:t>
            </a:r>
            <a:r>
              <a:rPr lang="en-US" dirty="0"/>
              <a:t> (</a:t>
            </a:r>
            <a:r>
              <a:rPr lang="en-US" i="1" dirty="0"/>
              <a:t>b </a:t>
            </a:r>
            <a:r>
              <a:rPr lang="en-US" dirty="0"/>
              <a:t>+ </a:t>
            </a:r>
            <a:r>
              <a:rPr lang="en-US" i="1" dirty="0"/>
              <a:t>c</a:t>
            </a:r>
            <a:r>
              <a:rPr lang="en-US" dirty="0"/>
              <a:t>) = </a:t>
            </a:r>
            <a:r>
              <a:rPr lang="en-US" i="1" dirty="0"/>
              <a:t>a </a:t>
            </a:r>
            <a:r>
              <a:rPr lang="en-US" dirty="0">
                <a:ea typeface="Cambria Math" panose="02040503050406030204" pitchFamily="18" charset="0"/>
              </a:rPr>
              <a:t>⋅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ea typeface="Cambria Math" panose="02040503050406030204" pitchFamily="18" charset="0"/>
              </a:rPr>
              <a:t>⋅</a:t>
            </a:r>
            <a:r>
              <a:rPr lang="en-US" dirty="0"/>
              <a:t> </a:t>
            </a:r>
            <a:r>
              <a:rPr lang="en-US" i="1" dirty="0"/>
              <a:t>c</a:t>
            </a:r>
            <a:endParaRPr lang="en-US" dirty="0"/>
          </a:p>
          <a:p>
            <a:pPr algn="ctr"/>
            <a:r>
              <a:rPr lang="en-US" dirty="0"/>
              <a:t>(</a:t>
            </a:r>
            <a:r>
              <a:rPr lang="en-US" i="1" dirty="0"/>
              <a:t>a </a:t>
            </a:r>
            <a:r>
              <a:rPr lang="en-US" dirty="0">
                <a:ea typeface="Cambria Math" panose="02040503050406030204" pitchFamily="18" charset="0"/>
              </a:rPr>
              <a:t>+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>
                <a:ea typeface="Cambria Math" panose="02040503050406030204" pitchFamily="18" charset="0"/>
              </a:rPr>
              <a:t>⋅ </a:t>
            </a:r>
            <a:r>
              <a:rPr lang="en-US" i="1" dirty="0">
                <a:ea typeface="Cambria Math" panose="02040503050406030204" pitchFamily="18" charset="0"/>
              </a:rPr>
              <a:t>c </a:t>
            </a:r>
            <a:r>
              <a:rPr lang="en-US" dirty="0"/>
              <a:t>= </a:t>
            </a:r>
            <a:r>
              <a:rPr lang="en-US" i="1" dirty="0"/>
              <a:t>a </a:t>
            </a:r>
            <a:r>
              <a:rPr lang="en-US" dirty="0">
                <a:ea typeface="Cambria Math" panose="02040503050406030204" pitchFamily="18" charset="0"/>
              </a:rPr>
              <a:t>⋅</a:t>
            </a:r>
            <a:r>
              <a:rPr lang="en-US" dirty="0"/>
              <a:t> </a:t>
            </a:r>
            <a:r>
              <a:rPr lang="en-US" i="1" dirty="0"/>
              <a:t>c + b </a:t>
            </a:r>
            <a:r>
              <a:rPr lang="en-US" dirty="0">
                <a:ea typeface="Cambria Math" panose="02040503050406030204" pitchFamily="18" charset="0"/>
              </a:rPr>
              <a:t>⋅ </a:t>
            </a:r>
            <a:r>
              <a:rPr lang="en-US" i="1" dirty="0">
                <a:ea typeface="Cambria Math" panose="02040503050406030204" pitchFamily="18" charset="0"/>
              </a:rPr>
              <a:t>c</a:t>
            </a:r>
            <a:endParaRPr lang="en-US" i="1" dirty="0"/>
          </a:p>
          <a:p>
            <a:pPr algn="ctr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7600845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6D057-F4C6-4E98-B48B-6B067C304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13: </a:t>
            </a:r>
            <a:r>
              <a:rPr lang="en-US" dirty="0"/>
              <a:t>Distributive Property </a:t>
            </a:r>
            <a:r>
              <a:rPr lang="en-US" sz="1800" dirty="0"/>
              <a:t>(1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092BD-3C96-45E1-9EC4-6A7E49C24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484386" cy="477598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a) </a:t>
            </a:r>
            <a:r>
              <a:rPr lang="en-US" dirty="0">
                <a:latin typeface="+mn-lt"/>
              </a:rPr>
              <a:t>3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(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+ 1) </a:t>
            </a:r>
          </a:p>
          <a:p>
            <a:pPr defTabSz="823913">
              <a:spcBef>
                <a:spcPts val="600"/>
              </a:spcBef>
            </a:pPr>
            <a:r>
              <a:rPr lang="en-US" dirty="0">
                <a:latin typeface="+mn-lt"/>
                <a:ea typeface="Cambria Math" panose="02040503050406030204" pitchFamily="18" charset="0"/>
              </a:rPr>
              <a:t>		= 3 ⋅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+ 3 ⋅ 1 </a:t>
            </a:r>
            <a:r>
              <a:rPr lang="en-US" dirty="0">
                <a:ea typeface="Cambria Math" panose="02040503050406030204" pitchFamily="18" charset="0"/>
              </a:rPr>
              <a:t>	</a:t>
            </a:r>
            <a:r>
              <a:rPr lang="en-US" sz="2200" dirty="0">
                <a:solidFill>
                  <a:srgbClr val="0B3081"/>
                </a:solidFill>
                <a:ea typeface="Cambria Math" panose="02040503050406030204" pitchFamily="18" charset="0"/>
              </a:rPr>
              <a:t>Use to remove parentheses.</a:t>
            </a:r>
          </a:p>
          <a:p>
            <a:pPr defTabSz="830263">
              <a:spcBef>
                <a:spcPts val="600"/>
              </a:spcBef>
            </a:pPr>
            <a:r>
              <a:rPr lang="en-US" dirty="0">
                <a:ea typeface="Cambria Math" panose="02040503050406030204" pitchFamily="18" charset="0"/>
              </a:rPr>
              <a:t>		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= 3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+ 3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b) </a:t>
            </a:r>
            <a:r>
              <a:rPr lang="en-US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+ 7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</a:t>
            </a:r>
          </a:p>
          <a:p>
            <a:pPr defTabSz="830263">
              <a:spcBef>
                <a:spcPts val="600"/>
              </a:spcBef>
            </a:pPr>
            <a:r>
              <a:rPr lang="en-US" dirty="0">
                <a:latin typeface="+mn-lt"/>
                <a:ea typeface="Cambria Math" panose="02040503050406030204" pitchFamily="18" charset="0"/>
              </a:rPr>
              <a:t>		= (2 + 7)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</a:t>
            </a:r>
            <a:r>
              <a:rPr lang="en-US" dirty="0">
                <a:ea typeface="Cambria Math" panose="02040503050406030204" pitchFamily="18" charset="0"/>
              </a:rPr>
              <a:t>		</a:t>
            </a:r>
            <a:r>
              <a:rPr lang="en-US" sz="2200" dirty="0">
                <a:solidFill>
                  <a:srgbClr val="0B3081"/>
                </a:solidFill>
                <a:ea typeface="Cambria Math" panose="02040503050406030204" pitchFamily="18" charset="0"/>
              </a:rPr>
              <a:t>Use to combine two expressions.</a:t>
            </a:r>
          </a:p>
          <a:p>
            <a:pPr defTabSz="830263">
              <a:spcBef>
                <a:spcPts val="600"/>
              </a:spcBef>
            </a:pPr>
            <a:r>
              <a:rPr lang="en-US" dirty="0">
                <a:ea typeface="Cambria Math" panose="02040503050406030204" pitchFamily="18" charset="0"/>
              </a:rPr>
              <a:t>		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= 9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852659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6D057-F4C6-4E98-B48B-6B067C304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13: </a:t>
            </a:r>
            <a:r>
              <a:rPr lang="en-US" dirty="0"/>
              <a:t>Distributive Property </a:t>
            </a:r>
            <a:r>
              <a:rPr lang="en-US" sz="1800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092BD-3C96-45E1-9EC4-6A7E49C24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c)</a:t>
            </a:r>
            <a:r>
              <a:rPr lang="en-US" dirty="0">
                <a:latin typeface="+mn-lt"/>
              </a:rPr>
              <a:t> 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+ 4)(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+ 5)</a:t>
            </a:r>
          </a:p>
          <a:p>
            <a:pPr defTabSz="830263">
              <a:spcBef>
                <a:spcPts val="1200"/>
              </a:spcBef>
            </a:pPr>
            <a:r>
              <a:rPr lang="en-US" dirty="0">
                <a:ea typeface="Cambria Math" panose="02040503050406030204" pitchFamily="18" charset="0"/>
              </a:rPr>
              <a:t>		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=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(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+ 5) + 4(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+ 5) </a:t>
            </a:r>
          </a:p>
          <a:p>
            <a:pPr defTabSz="830263">
              <a:spcBef>
                <a:spcPts val="1200"/>
              </a:spcBef>
            </a:pPr>
            <a:r>
              <a:rPr lang="en-US" dirty="0">
                <a:ea typeface="Cambria Math" panose="02040503050406030204" pitchFamily="18" charset="0"/>
              </a:rPr>
              <a:t>		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= (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baseline="45000" dirty="0">
                <a:latin typeface="+mn-lt"/>
                <a:ea typeface="Cambria Math" panose="02040503050406030204" pitchFamily="18" charset="0"/>
              </a:rPr>
              <a:t>2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+ 5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) + (4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+ 20)</a:t>
            </a:r>
          </a:p>
          <a:p>
            <a:pPr defTabSz="830263">
              <a:spcBef>
                <a:spcPts val="1200"/>
              </a:spcBef>
            </a:pPr>
            <a:r>
              <a:rPr lang="en-US" dirty="0">
                <a:latin typeface="+mn-lt"/>
                <a:ea typeface="Cambria Math" panose="02040503050406030204" pitchFamily="18" charset="0"/>
              </a:rPr>
              <a:t>		=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baseline="45000" dirty="0">
                <a:latin typeface="+mn-lt"/>
                <a:ea typeface="Cambria Math" panose="02040503050406030204" pitchFamily="18" charset="0"/>
              </a:rPr>
              <a:t>2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(5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+ 4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) + 20</a:t>
            </a:r>
          </a:p>
          <a:p>
            <a:pPr defTabSz="830263">
              <a:spcBef>
                <a:spcPts val="1200"/>
              </a:spcBef>
            </a:pPr>
            <a:r>
              <a:rPr lang="en-US" dirty="0">
                <a:latin typeface="+mn-lt"/>
                <a:ea typeface="Cambria Math" panose="02040503050406030204" pitchFamily="18" charset="0"/>
              </a:rPr>
              <a:t>		=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baseline="45000" dirty="0">
                <a:latin typeface="+mn-lt"/>
                <a:ea typeface="Cambria Math" panose="02040503050406030204" pitchFamily="18" charset="0"/>
              </a:rPr>
              <a:t>2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+ 9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+ 20</a:t>
            </a:r>
            <a:endParaRPr lang="en-US" dirty="0">
              <a:latin typeface="+mn-lt"/>
            </a:endParaRPr>
          </a:p>
          <a:p>
            <a:pPr>
              <a:spcBef>
                <a:spcPts val="1200"/>
              </a:spcBef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442063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67827-6182-45FF-B955-E8FA229B7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14: </a:t>
            </a:r>
            <a:r>
              <a:rPr lang="en-US" dirty="0"/>
              <a:t>Identity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09E5C-DB0E-4BB3-BB2E-119C690C8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a) </a:t>
            </a:r>
            <a:r>
              <a:rPr lang="en-US" dirty="0">
                <a:latin typeface="+mn-lt"/>
              </a:rPr>
              <a:t>3 + 0 = 0 + 3 = 3</a:t>
            </a:r>
          </a:p>
          <a:p>
            <a:pPr>
              <a:spcBef>
                <a:spcPts val="1200"/>
              </a:spcBef>
            </a:pPr>
            <a:r>
              <a:rPr lang="en-US" dirty="0"/>
              <a:t>b) </a:t>
            </a:r>
            <a:r>
              <a:rPr lang="en-US" dirty="0">
                <a:latin typeface="+mn-lt"/>
              </a:rPr>
              <a:t>4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dirty="0">
                <a:latin typeface="+mn-lt"/>
              </a:rPr>
              <a:t> 1 = 1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</a:t>
            </a:r>
            <a:r>
              <a:rPr lang="en-US" dirty="0">
                <a:latin typeface="+mn-lt"/>
              </a:rPr>
              <a:t> 4 = 4</a:t>
            </a:r>
          </a:p>
          <a:p>
            <a:pPr>
              <a:spcBef>
                <a:spcPts val="1200"/>
              </a:spcBef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598791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B0977DA-3960-4D1D-A405-3CBC0D7B75C2}"/>
              </a:ext>
            </a:extLst>
          </p:cNvPr>
          <p:cNvSpPr/>
          <p:nvPr/>
        </p:nvSpPr>
        <p:spPr bwMode="auto">
          <a:xfrm>
            <a:off x="339892" y="3273490"/>
            <a:ext cx="8464215" cy="1312812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60"/>
            <a:ext cx="8464215" cy="174187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Identity Properties</a:t>
            </a:r>
          </a:p>
          <a:p>
            <a:pPr algn="ctr"/>
            <a:r>
              <a:rPr lang="en-US" dirty="0"/>
              <a:t>0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a </a:t>
            </a:r>
            <a:r>
              <a:rPr lang="en-US" dirty="0"/>
              <a:t>+ 0 = </a:t>
            </a:r>
            <a:r>
              <a:rPr lang="en-US" i="1" dirty="0"/>
              <a:t>a</a:t>
            </a:r>
            <a:r>
              <a:rPr lang="en-US" dirty="0"/>
              <a:t> </a:t>
            </a:r>
          </a:p>
          <a:p>
            <a:pPr algn="ctr"/>
            <a:r>
              <a:rPr lang="en-US" i="1" dirty="0"/>
              <a:t>a </a:t>
            </a:r>
            <a:r>
              <a:rPr lang="en-US" dirty="0">
                <a:ea typeface="Cambria Math" panose="02040503050406030204" pitchFamily="18" charset="0"/>
              </a:rPr>
              <a:t>⋅</a:t>
            </a:r>
            <a:r>
              <a:rPr lang="en-US" dirty="0"/>
              <a:t> 1</a:t>
            </a:r>
            <a:r>
              <a:rPr lang="en-US" i="1" dirty="0">
                <a:ea typeface="Cambria Math" panose="02040503050406030204" pitchFamily="18" charset="0"/>
              </a:rPr>
              <a:t> </a:t>
            </a:r>
            <a:r>
              <a:rPr lang="en-US" dirty="0"/>
              <a:t>= 1 </a:t>
            </a:r>
            <a:r>
              <a:rPr lang="en-US" dirty="0">
                <a:ea typeface="Cambria Math" panose="02040503050406030204" pitchFamily="18" charset="0"/>
              </a:rPr>
              <a:t>⋅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i="1" dirty="0">
                <a:ea typeface="Cambria Math" panose="02040503050406030204" pitchFamily="18" charset="0"/>
              </a:rPr>
              <a:t>= a</a:t>
            </a:r>
          </a:p>
          <a:p>
            <a:pPr algn="ctr"/>
            <a:endParaRPr lang="en-US" sz="4000" i="1" dirty="0">
              <a:ea typeface="Cambria Math" panose="02040503050406030204" pitchFamily="18" charset="0"/>
            </a:endParaRPr>
          </a:p>
          <a:p>
            <a:r>
              <a:rPr lang="en-US" b="1" dirty="0">
                <a:latin typeface="+mj-lt"/>
              </a:rPr>
              <a:t>Additive Inverse Property</a:t>
            </a:r>
          </a:p>
          <a:p>
            <a:pPr algn="ctr"/>
            <a:r>
              <a:rPr lang="en-US" i="1" dirty="0"/>
              <a:t>a </a:t>
            </a:r>
            <a:r>
              <a:rPr lang="en-US" dirty="0">
                <a:ea typeface="Cambria Math" panose="02040503050406030204" pitchFamily="18" charset="0"/>
              </a:rPr>
              <a:t>+</a:t>
            </a:r>
            <a:r>
              <a:rPr lang="en-US" dirty="0"/>
              <a:t> (</a:t>
            </a:r>
            <a:r>
              <a:rPr lang="en-US" i="1" dirty="0"/>
              <a:t>–a</a:t>
            </a:r>
            <a:r>
              <a:rPr lang="en-US" dirty="0"/>
              <a:t>) = </a:t>
            </a:r>
            <a:r>
              <a:rPr lang="en-US" i="1" dirty="0"/>
              <a:t>–a </a:t>
            </a:r>
            <a:r>
              <a:rPr lang="en-US" dirty="0"/>
              <a:t>+ </a:t>
            </a:r>
            <a:r>
              <a:rPr lang="en-US" i="1" dirty="0"/>
              <a:t>a </a:t>
            </a:r>
            <a:r>
              <a:rPr lang="en-US" dirty="0">
                <a:ea typeface="Cambria Math" panose="02040503050406030204" pitchFamily="18" charset="0"/>
              </a:rPr>
              <a:t>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8957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C91F-729E-4101-8A2B-5C0E8C643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15: </a:t>
            </a:r>
            <a:r>
              <a:rPr lang="en-US" dirty="0"/>
              <a:t>Finding an Additive Inverse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37808-35C9-425A-84CD-097DA9B9C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indent="-396875">
              <a:spcBef>
                <a:spcPts val="1800"/>
              </a:spcBef>
            </a:pPr>
            <a:r>
              <a:rPr lang="en-US" dirty="0"/>
              <a:t>a) The additive inverse of </a:t>
            </a:r>
            <a:r>
              <a:rPr lang="en-US" dirty="0">
                <a:latin typeface="+mn-lt"/>
              </a:rPr>
              <a:t>5</a:t>
            </a:r>
            <a:r>
              <a:rPr lang="en-US" dirty="0"/>
              <a:t> is </a:t>
            </a:r>
            <a:r>
              <a:rPr lang="en-US" dirty="0">
                <a:latin typeface="+mn-lt"/>
              </a:rPr>
              <a:t>–5</a:t>
            </a:r>
            <a:r>
              <a:rPr lang="en-US" dirty="0"/>
              <a:t>, because </a:t>
            </a:r>
            <a:br>
              <a:rPr lang="en-US" dirty="0"/>
            </a:br>
            <a:r>
              <a:rPr lang="en-US" dirty="0">
                <a:latin typeface="+mn-lt"/>
              </a:rPr>
              <a:t>5 + (–5) = 0.</a:t>
            </a:r>
          </a:p>
          <a:p>
            <a:pPr marL="396875" indent="-396875">
              <a:spcBef>
                <a:spcPts val="1800"/>
              </a:spcBef>
            </a:pPr>
            <a:r>
              <a:rPr lang="en-US" dirty="0"/>
              <a:t>b) The additive inverse of </a:t>
            </a:r>
            <a:r>
              <a:rPr lang="en-US" dirty="0">
                <a:latin typeface="+mn-lt"/>
              </a:rPr>
              <a:t>–7</a:t>
            </a:r>
            <a:r>
              <a:rPr lang="en-US" dirty="0"/>
              <a:t> is </a:t>
            </a:r>
            <a:r>
              <a:rPr lang="en-US" dirty="0">
                <a:latin typeface="+mn-lt"/>
              </a:rPr>
              <a:t>7</a:t>
            </a:r>
            <a:r>
              <a:rPr lang="en-US" dirty="0"/>
              <a:t>, because </a:t>
            </a:r>
            <a:br>
              <a:rPr lang="en-US" dirty="0"/>
            </a:br>
            <a:r>
              <a:rPr lang="en-US" dirty="0">
                <a:latin typeface="+mn-lt"/>
              </a:rPr>
              <a:t>–7 + 7 = 0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615466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Multiplicative Inverse Property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1781627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Multiplicative Inverse Property </a:t>
            </a:r>
          </a:p>
          <a:p>
            <a:pPr algn="ctr"/>
            <a:endParaRPr lang="en-US" sz="4000" i="1" dirty="0">
              <a:ea typeface="Cambria Math" panose="02040503050406030204" pitchFamily="18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E250195-C123-4D30-94A7-D063E7311C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367301"/>
              </p:ext>
            </p:extLst>
          </p:nvPr>
        </p:nvGraphicFramePr>
        <p:xfrm>
          <a:off x="2625893" y="2124449"/>
          <a:ext cx="3771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9" name="Equation" r:id="rId3" imgW="3771720" imgH="774360" progId="Equation.DSMT4">
                  <p:embed/>
                </p:oleObj>
              </mc:Choice>
              <mc:Fallback>
                <p:oleObj name="Equation" r:id="rId3" imgW="377172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5893" y="2124449"/>
                        <a:ext cx="37719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2579631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D516-DFDE-432F-AF39-E0BEDB38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Example 1: </a:t>
            </a:r>
            <a:r>
              <a:rPr lang="en-US" sz="3200" dirty="0"/>
              <a:t>Using Set-builder Notation and the Roster Method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0463-85AC-41A7-801E-6399E73C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dirty="0">
                <a:cs typeface="Times New Roman" panose="02020603050405020304" pitchFamily="18" charset="0"/>
              </a:rPr>
              <a:t>a) 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S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= {</a:t>
            </a:r>
            <a:r>
              <a:rPr lang="en-US" altLang="en-US" i="1" dirty="0" err="1"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|</a:t>
            </a:r>
            <a:r>
              <a:rPr lang="en-US" altLang="en-US" i="1" dirty="0" err="1"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is an even digit less than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6}</a:t>
            </a:r>
          </a:p>
          <a:p>
            <a:pPr lvl="1">
              <a:spcBef>
                <a:spcPts val="1800"/>
              </a:spcBef>
            </a:pPr>
            <a:r>
              <a:rPr lang="en-US" altLang="en-US" dirty="0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   = {0, 2, 4}</a:t>
            </a:r>
          </a:p>
          <a:p>
            <a:pPr>
              <a:spcBef>
                <a:spcPts val="1800"/>
              </a:spcBef>
            </a:pP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b) 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S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= {</a:t>
            </a:r>
            <a:r>
              <a:rPr lang="en-US" altLang="en-US" i="1" dirty="0" err="1"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|</a:t>
            </a:r>
            <a:r>
              <a:rPr lang="en-US" altLang="en-US" i="1" dirty="0" err="1"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is a positive prime number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}</a:t>
            </a:r>
          </a:p>
          <a:p>
            <a:pPr lvl="1">
              <a:spcBef>
                <a:spcPts val="1800"/>
              </a:spcBef>
            </a:pP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en-US" dirty="0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= {1, 3, 5, 7, …}</a:t>
            </a:r>
          </a:p>
          <a:p>
            <a:pPr>
              <a:spcBef>
                <a:spcPts val="1800"/>
              </a:spcBef>
            </a:pPr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95625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D81A1-154D-461C-97EF-A8564575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16: </a:t>
            </a:r>
            <a:r>
              <a:rPr lang="en-US" dirty="0"/>
              <a:t>Finding a Reciprocal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4404-22C7-48E4-9EDD-C2622B235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/>
              <a:t>The reciprocal of </a:t>
            </a:r>
            <a:r>
              <a:rPr lang="en-US" dirty="0">
                <a:latin typeface="+mn-lt"/>
              </a:rPr>
              <a:t>4</a:t>
            </a:r>
            <a:r>
              <a:rPr lang="en-US" dirty="0"/>
              <a:t> is     because 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FontTx/>
              <a:buAutoNum type="alphaLcParenR"/>
            </a:pPr>
            <a:r>
              <a:rPr lang="en-US" dirty="0"/>
              <a:t>The reciprocal of </a:t>
            </a:r>
            <a:r>
              <a:rPr lang="en-US" dirty="0">
                <a:latin typeface="+mn-lt"/>
              </a:rPr>
              <a:t>–8</a:t>
            </a:r>
            <a:r>
              <a:rPr lang="en-US" dirty="0"/>
              <a:t> is        because</a:t>
            </a:r>
          </a:p>
          <a:p>
            <a:pPr marL="514350" indent="-514350">
              <a:buFontTx/>
              <a:buAutoNum type="alphaLcParenR"/>
            </a:pPr>
            <a:endParaRPr lang="en-US" dirty="0"/>
          </a:p>
          <a:p>
            <a:pPr marL="514350" indent="-514350">
              <a:buFontTx/>
              <a:buAutoNum type="alphaLcParenR"/>
            </a:pPr>
            <a:r>
              <a:rPr lang="en-US" dirty="0"/>
              <a:t>The reciprocal of     is       because </a:t>
            </a:r>
          </a:p>
          <a:p>
            <a:r>
              <a:rPr lang="en-US" dirty="0"/>
              <a:t> 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056A298-987C-4DB1-9150-8D4E8C6619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47384"/>
              </p:ext>
            </p:extLst>
          </p:nvPr>
        </p:nvGraphicFramePr>
        <p:xfrm>
          <a:off x="4251770" y="1318095"/>
          <a:ext cx="381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27" name="Equation" r:id="rId3" imgW="380880" imgH="774360" progId="Equation.DSMT4">
                  <p:embed/>
                </p:oleObj>
              </mc:Choice>
              <mc:Fallback>
                <p:oleObj name="Equation" r:id="rId3" imgW="3808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51770" y="1318095"/>
                        <a:ext cx="381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1258F7A-5A9E-4B43-B7DA-5CD169958F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797465"/>
              </p:ext>
            </p:extLst>
          </p:nvPr>
        </p:nvGraphicFramePr>
        <p:xfrm>
          <a:off x="6227487" y="1308156"/>
          <a:ext cx="1206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28" name="Equation" r:id="rId5" imgW="1206360" imgH="774360" progId="Equation.DSMT4">
                  <p:embed/>
                </p:oleObj>
              </mc:Choice>
              <mc:Fallback>
                <p:oleObj name="Equation" r:id="rId5" imgW="120636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056A298-987C-4DB1-9150-8D4E8C6619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27487" y="1308156"/>
                        <a:ext cx="12065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A2EDD1A-A945-4D98-B0CE-A1FA44315F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386119"/>
              </p:ext>
            </p:extLst>
          </p:nvPr>
        </p:nvGraphicFramePr>
        <p:xfrm>
          <a:off x="4516989" y="2345152"/>
          <a:ext cx="571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29" name="Equation" r:id="rId7" imgW="571320" imgH="774360" progId="Equation.DSMT4">
                  <p:embed/>
                </p:oleObj>
              </mc:Choice>
              <mc:Fallback>
                <p:oleObj name="Equation" r:id="rId7" imgW="57132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056A298-987C-4DB1-9150-8D4E8C6619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16989" y="2345152"/>
                        <a:ext cx="5715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F525A14-02D3-4DD7-B0B3-629B4397F3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049279"/>
              </p:ext>
            </p:extLst>
          </p:nvPr>
        </p:nvGraphicFramePr>
        <p:xfrm>
          <a:off x="6656867" y="2344738"/>
          <a:ext cx="1587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30" name="Equation" r:id="rId9" imgW="1587240" imgH="774360" progId="Equation.DSMT4">
                  <p:embed/>
                </p:oleObj>
              </mc:Choice>
              <mc:Fallback>
                <p:oleObj name="Equation" r:id="rId9" imgW="1587240" imgH="774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1258F7A-5A9E-4B43-B7DA-5CD169958F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56867" y="2344738"/>
                        <a:ext cx="15875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7D3D64B-D7CF-4480-9F14-3FF017DA30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804258"/>
              </p:ext>
            </p:extLst>
          </p:nvPr>
        </p:nvGraphicFramePr>
        <p:xfrm>
          <a:off x="3714612" y="3368398"/>
          <a:ext cx="2667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31" name="Equation" r:id="rId11" imgW="266400" imgH="774360" progId="Equation.DSMT4">
                  <p:embed/>
                </p:oleObj>
              </mc:Choice>
              <mc:Fallback>
                <p:oleObj name="Equation" r:id="rId11" imgW="26640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A2EDD1A-A945-4D98-B0CE-A1FA44315F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14612" y="3368398"/>
                        <a:ext cx="2667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CAAFF0E-FF6E-4856-BD15-74C87E32A4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576944"/>
              </p:ext>
            </p:extLst>
          </p:nvPr>
        </p:nvGraphicFramePr>
        <p:xfrm>
          <a:off x="4450245" y="3368398"/>
          <a:ext cx="381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32" name="Equation" r:id="rId13" imgW="380880" imgH="774360" progId="Equation.DSMT4">
                  <p:embed/>
                </p:oleObj>
              </mc:Choice>
              <mc:Fallback>
                <p:oleObj name="Equation" r:id="rId13" imgW="380880" imgH="7743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7D3D64B-D7CF-4480-9F14-3FF017DA30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50245" y="3368398"/>
                        <a:ext cx="381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04820AE-06FE-4D91-A85F-EBA18C1F2E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800270"/>
              </p:ext>
            </p:extLst>
          </p:nvPr>
        </p:nvGraphicFramePr>
        <p:xfrm>
          <a:off x="6540500" y="3374406"/>
          <a:ext cx="1270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33" name="Equation" r:id="rId15" imgW="1269720" imgH="774360" progId="Equation.DSMT4">
                  <p:embed/>
                </p:oleObj>
              </mc:Choice>
              <mc:Fallback>
                <p:oleObj name="Equation" r:id="rId15" imgW="1269720" imgH="774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F525A14-02D3-4DD7-B0B3-629B4397F3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40500" y="3374406"/>
                        <a:ext cx="1270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389119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51386C8-526D-4609-8E3A-CC992D3E458C}"/>
              </a:ext>
            </a:extLst>
          </p:cNvPr>
          <p:cNvSpPr/>
          <p:nvPr/>
        </p:nvSpPr>
        <p:spPr bwMode="auto">
          <a:xfrm>
            <a:off x="339892" y="3632195"/>
            <a:ext cx="8464215" cy="2680286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and Quotient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2189132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b="1" dirty="0">
                <a:latin typeface="+mj-lt"/>
              </a:rPr>
              <a:t> Difference</a:t>
            </a:r>
          </a:p>
          <a:p>
            <a:r>
              <a:rPr lang="en-US" dirty="0">
                <a:latin typeface="+mj-lt"/>
                <a:ea typeface="Cambria Math" panose="02040503050406030204" pitchFamily="18" charset="0"/>
              </a:rPr>
              <a:t>The </a:t>
            </a:r>
            <a:r>
              <a:rPr lang="en-US" b="1" dirty="0">
                <a:latin typeface="+mj-lt"/>
                <a:ea typeface="Cambria Math" panose="02040503050406030204" pitchFamily="18" charset="0"/>
              </a:rPr>
              <a:t>difference</a:t>
            </a:r>
            <a:r>
              <a:rPr lang="en-US" dirty="0">
                <a:latin typeface="+mj-lt"/>
                <a:ea typeface="Cambria Math" panose="02040503050406030204" pitchFamily="18" charset="0"/>
              </a:rPr>
              <a:t>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a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–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b</a:t>
            </a:r>
            <a:r>
              <a:rPr lang="en-US" dirty="0">
                <a:latin typeface="+mj-lt"/>
                <a:ea typeface="Cambria Math" panose="02040503050406030204" pitchFamily="18" charset="0"/>
              </a:rPr>
              <a:t>, also read “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a</a:t>
            </a:r>
            <a:r>
              <a:rPr lang="en-US" dirty="0">
                <a:latin typeface="+mj-lt"/>
                <a:ea typeface="Cambria Math" panose="02040503050406030204" pitchFamily="18" charset="0"/>
              </a:rPr>
              <a:t> less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b</a:t>
            </a:r>
            <a:r>
              <a:rPr lang="en-US" dirty="0">
                <a:latin typeface="+mj-lt"/>
                <a:ea typeface="Cambria Math" panose="02040503050406030204" pitchFamily="18" charset="0"/>
              </a:rPr>
              <a:t>” or </a:t>
            </a:r>
            <a:br>
              <a:rPr lang="en-US" dirty="0">
                <a:latin typeface="+mj-lt"/>
                <a:ea typeface="Cambria Math" panose="02040503050406030204" pitchFamily="18" charset="0"/>
              </a:rPr>
            </a:br>
            <a:r>
              <a:rPr lang="en-US" dirty="0">
                <a:latin typeface="+mj-lt"/>
                <a:ea typeface="Cambria Math" panose="02040503050406030204" pitchFamily="18" charset="0"/>
              </a:rPr>
              <a:t>“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a</a:t>
            </a:r>
            <a:r>
              <a:rPr lang="en-US" dirty="0">
                <a:latin typeface="+mj-lt"/>
                <a:ea typeface="Cambria Math" panose="02040503050406030204" pitchFamily="18" charset="0"/>
              </a:rPr>
              <a:t> minus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b</a:t>
            </a:r>
            <a:r>
              <a:rPr lang="en-US" dirty="0">
                <a:latin typeface="+mj-lt"/>
                <a:ea typeface="Cambria Math" panose="02040503050406030204" pitchFamily="18" charset="0"/>
              </a:rPr>
              <a:t>,” is defined as</a:t>
            </a:r>
          </a:p>
          <a:p>
            <a:pPr algn="ctr"/>
            <a:r>
              <a:rPr lang="en-US" i="1" dirty="0">
                <a:latin typeface="+mn-lt"/>
                <a:ea typeface="Cambria Math" panose="02040503050406030204" pitchFamily="18" charset="0"/>
              </a:rPr>
              <a:t>a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–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b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=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a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+ (–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b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) </a:t>
            </a:r>
          </a:p>
          <a:p>
            <a:pPr algn="ctr"/>
            <a:endParaRPr lang="en-US" dirty="0">
              <a:latin typeface="+mn-lt"/>
              <a:ea typeface="Cambria Math" panose="02040503050406030204" pitchFamily="18" charset="0"/>
            </a:endParaRPr>
          </a:p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b="1" dirty="0">
                <a:latin typeface="+mj-lt"/>
              </a:rPr>
              <a:t> Quotient</a:t>
            </a:r>
          </a:p>
          <a:p>
            <a:r>
              <a:rPr lang="en-US" dirty="0">
                <a:latin typeface="+mj-lt"/>
              </a:rPr>
              <a:t>If</a:t>
            </a:r>
            <a:r>
              <a:rPr lang="en-US" dirty="0"/>
              <a:t> </a:t>
            </a:r>
            <a:r>
              <a:rPr lang="en-US" i="1" dirty="0"/>
              <a:t>b </a:t>
            </a:r>
            <a:r>
              <a:rPr lang="en-US" dirty="0">
                <a:latin typeface="+mj-lt"/>
              </a:rPr>
              <a:t>is a nonzero real number, the </a:t>
            </a:r>
            <a:r>
              <a:rPr lang="en-US" b="1" dirty="0">
                <a:latin typeface="+mj-lt"/>
              </a:rPr>
              <a:t>quotient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+mj-lt"/>
              </a:rPr>
              <a:t>also read as “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j-lt"/>
              </a:rPr>
              <a:t> divided by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j-lt"/>
              </a:rPr>
              <a:t>” or “the ratio of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j-lt"/>
              </a:rPr>
              <a:t>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to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j-lt"/>
              </a:rPr>
              <a:t>,” is defined as</a:t>
            </a:r>
            <a:endParaRPr lang="en-US" dirty="0">
              <a:latin typeface="+mj-lt"/>
              <a:ea typeface="Cambria Math" panose="02040503050406030204" pitchFamily="18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E39DC18-A57F-4A03-8AD8-B60D5D6E14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604402"/>
              </p:ext>
            </p:extLst>
          </p:nvPr>
        </p:nvGraphicFramePr>
        <p:xfrm>
          <a:off x="7520008" y="3982059"/>
          <a:ext cx="3937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7" name="Equation" r:id="rId3" imgW="393480" imgH="774360" progId="Equation.DSMT4">
                  <p:embed/>
                </p:oleObj>
              </mc:Choice>
              <mc:Fallback>
                <p:oleObj name="Equation" r:id="rId3" imgW="3934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20008" y="3982059"/>
                        <a:ext cx="3937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7D07EE2-75D6-4F4A-9887-8D06941069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627071"/>
              </p:ext>
            </p:extLst>
          </p:nvPr>
        </p:nvGraphicFramePr>
        <p:xfrm>
          <a:off x="3401145" y="5449224"/>
          <a:ext cx="2857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8" name="Equation" r:id="rId5" imgW="2857320" imgH="774360" progId="Equation.DSMT4">
                  <p:embed/>
                </p:oleObj>
              </mc:Choice>
              <mc:Fallback>
                <p:oleObj name="Equation" r:id="rId5" imgW="285732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E39DC18-A57F-4A03-8AD8-B60D5D6E14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01145" y="5449224"/>
                        <a:ext cx="28575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7704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79A85-0D07-4BA0-B7D6-D3D177C9C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17: </a:t>
            </a:r>
            <a:r>
              <a:rPr lang="en-US" dirty="0"/>
              <a:t>Working with Differences and Quotients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1DC8D-CDE7-4EB6-B1BA-2B6101B42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dirty="0">
                <a:latin typeface="+mn-lt"/>
              </a:rPr>
              <a:t>7 – 4 </a:t>
            </a:r>
          </a:p>
          <a:p>
            <a:r>
              <a:rPr lang="en-US" dirty="0">
                <a:latin typeface="+mn-lt"/>
              </a:rPr>
              <a:t>	= 7 + (–4) </a:t>
            </a:r>
          </a:p>
          <a:p>
            <a:r>
              <a:rPr lang="en-US" dirty="0">
                <a:latin typeface="+mn-lt"/>
              </a:rPr>
              <a:t>	= 3</a:t>
            </a:r>
          </a:p>
          <a:p>
            <a:r>
              <a:rPr lang="en-US" dirty="0"/>
              <a:t>b) </a:t>
            </a:r>
            <a:r>
              <a:rPr lang="en-US" dirty="0">
                <a:latin typeface="+mn-lt"/>
              </a:rPr>
              <a:t>3 – 8 </a:t>
            </a:r>
          </a:p>
          <a:p>
            <a:r>
              <a:rPr lang="en-US" dirty="0">
                <a:latin typeface="+mn-lt"/>
              </a:rPr>
              <a:t>	= 3 + (–8) </a:t>
            </a:r>
          </a:p>
          <a:p>
            <a:r>
              <a:rPr lang="en-US" dirty="0">
                <a:latin typeface="+mn-lt"/>
              </a:rPr>
              <a:t>	= –5</a:t>
            </a:r>
          </a:p>
          <a:p>
            <a:pPr>
              <a:lnSpc>
                <a:spcPct val="150000"/>
              </a:lnSpc>
            </a:pPr>
            <a:r>
              <a:rPr lang="en-US" dirty="0"/>
              <a:t>c)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E5701C6-D94E-4C1C-80A3-F758D5B2FF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526326"/>
              </p:ext>
            </p:extLst>
          </p:nvPr>
        </p:nvGraphicFramePr>
        <p:xfrm>
          <a:off x="880441" y="4574899"/>
          <a:ext cx="2667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0" name="Equation" r:id="rId3" imgW="266400" imgH="774360" progId="Equation.DSMT4">
                  <p:embed/>
                </p:oleObj>
              </mc:Choice>
              <mc:Fallback>
                <p:oleObj name="Equation" r:id="rId3" imgW="26640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0441" y="4574899"/>
                        <a:ext cx="2667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0D63556-3042-4535-9927-08AE131481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579198"/>
              </p:ext>
            </p:extLst>
          </p:nvPr>
        </p:nvGraphicFramePr>
        <p:xfrm>
          <a:off x="1325709" y="5300573"/>
          <a:ext cx="889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1" name="Equation" r:id="rId5" imgW="888840" imgH="774360" progId="Equation.DSMT4">
                  <p:embed/>
                </p:oleObj>
              </mc:Choice>
              <mc:Fallback>
                <p:oleObj name="Equation" r:id="rId5" imgW="88884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E5701C6-D94E-4C1C-80A3-F758D5B2FF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25709" y="5300573"/>
                        <a:ext cx="889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061023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51386C8-526D-4609-8E3A-CC992D3E458C}"/>
              </a:ext>
            </a:extLst>
          </p:cNvPr>
          <p:cNvSpPr/>
          <p:nvPr/>
        </p:nvSpPr>
        <p:spPr bwMode="auto">
          <a:xfrm>
            <a:off x="339892" y="3135239"/>
            <a:ext cx="8464215" cy="1834326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1344306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Multiplication by Zero</a:t>
            </a:r>
          </a:p>
          <a:p>
            <a:pPr algn="ctr"/>
            <a:r>
              <a:rPr lang="en-US" i="1" dirty="0">
                <a:latin typeface="+mn-lt"/>
                <a:ea typeface="Cambria Math" panose="02040503050406030204" pitchFamily="18" charset="0"/>
              </a:rPr>
              <a:t>a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⋅ 0 = 0 </a:t>
            </a:r>
          </a:p>
          <a:p>
            <a:pPr algn="ctr"/>
            <a:endParaRPr lang="en-US" dirty="0">
              <a:latin typeface="+mn-lt"/>
              <a:ea typeface="Cambria Math" panose="02040503050406030204" pitchFamily="18" charset="0"/>
            </a:endParaRPr>
          </a:p>
          <a:p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Division Properties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7D07EE2-75D6-4F4A-9887-8D06941069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606431"/>
              </p:ext>
            </p:extLst>
          </p:nvPr>
        </p:nvGraphicFramePr>
        <p:xfrm>
          <a:off x="2924342" y="3886200"/>
          <a:ext cx="3289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6" name="Equation" r:id="rId3" imgW="3288960" imgH="774360" progId="Equation.DSMT4">
                  <p:embed/>
                </p:oleObj>
              </mc:Choice>
              <mc:Fallback>
                <p:oleObj name="Equation" r:id="rId3" imgW="3288960" imgH="774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7D07EE2-75D6-4F4A-9887-8D06941069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4342" y="3886200"/>
                        <a:ext cx="32893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04277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Signs 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3411646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Rules of Signs</a:t>
            </a:r>
          </a:p>
          <a:p>
            <a:r>
              <a:rPr lang="en-US" i="1" dirty="0">
                <a:latin typeface="+mn-lt"/>
                <a:ea typeface="Cambria Math" panose="02040503050406030204" pitchFamily="18" charset="0"/>
              </a:rPr>
              <a:t>a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(–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b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) = </a:t>
            </a:r>
            <a:r>
              <a:rPr lang="en-US" dirty="0">
                <a:ea typeface="Cambria Math" panose="02040503050406030204" pitchFamily="18" charset="0"/>
              </a:rPr>
              <a:t>–</a:t>
            </a:r>
            <a:r>
              <a:rPr lang="en-US" i="1" dirty="0">
                <a:ea typeface="Cambria Math" panose="02040503050406030204" pitchFamily="18" charset="0"/>
              </a:rPr>
              <a:t>ab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		(</a:t>
            </a:r>
            <a:r>
              <a:rPr lang="en-US" dirty="0">
                <a:ea typeface="Cambria Math" panose="02040503050406030204" pitchFamily="18" charset="0"/>
              </a:rPr>
              <a:t>–</a:t>
            </a:r>
            <a:r>
              <a:rPr lang="en-US" i="1" dirty="0">
                <a:ea typeface="Cambria Math" panose="02040503050406030204" pitchFamily="18" charset="0"/>
              </a:rPr>
              <a:t>a</a:t>
            </a:r>
            <a:r>
              <a:rPr lang="en-US" dirty="0">
                <a:ea typeface="Cambria Math" panose="02040503050406030204" pitchFamily="18" charset="0"/>
              </a:rPr>
              <a:t>)</a:t>
            </a:r>
            <a:r>
              <a:rPr lang="en-US" i="1" dirty="0">
                <a:ea typeface="Cambria Math" panose="02040503050406030204" pitchFamily="18" charset="0"/>
              </a:rPr>
              <a:t>b</a:t>
            </a:r>
            <a:r>
              <a:rPr lang="en-US" dirty="0">
                <a:ea typeface="Cambria Math" panose="02040503050406030204" pitchFamily="18" charset="0"/>
              </a:rPr>
              <a:t> = –(</a:t>
            </a:r>
            <a:r>
              <a:rPr lang="en-US" i="1" dirty="0">
                <a:ea typeface="Cambria Math" panose="02040503050406030204" pitchFamily="18" charset="0"/>
              </a:rPr>
              <a:t>ab</a:t>
            </a:r>
            <a:r>
              <a:rPr lang="en-US" dirty="0">
                <a:ea typeface="Cambria Math" panose="02040503050406030204" pitchFamily="18" charset="0"/>
              </a:rPr>
              <a:t>)	 (–</a:t>
            </a:r>
            <a:r>
              <a:rPr lang="en-US" i="1" dirty="0">
                <a:ea typeface="Cambria Math" panose="02040503050406030204" pitchFamily="18" charset="0"/>
              </a:rPr>
              <a:t>a</a:t>
            </a:r>
            <a:r>
              <a:rPr lang="en-US" dirty="0">
                <a:ea typeface="Cambria Math" panose="02040503050406030204" pitchFamily="18" charset="0"/>
              </a:rPr>
              <a:t>)(–</a:t>
            </a:r>
            <a:r>
              <a:rPr lang="en-US" i="1" dirty="0">
                <a:ea typeface="Cambria Math" panose="02040503050406030204" pitchFamily="18" charset="0"/>
              </a:rPr>
              <a:t>b</a:t>
            </a:r>
            <a:r>
              <a:rPr lang="en-US" dirty="0">
                <a:ea typeface="Cambria Math" panose="02040503050406030204" pitchFamily="18" charset="0"/>
              </a:rPr>
              <a:t>) = </a:t>
            </a:r>
            <a:r>
              <a:rPr lang="en-US" i="1" dirty="0">
                <a:ea typeface="Cambria Math" panose="02040503050406030204" pitchFamily="18" charset="0"/>
              </a:rPr>
              <a:t>ab</a:t>
            </a:r>
          </a:p>
          <a:p>
            <a:endParaRPr lang="en-US" i="1" dirty="0">
              <a:ea typeface="Cambria Math" panose="02040503050406030204" pitchFamily="18" charset="0"/>
            </a:endParaRPr>
          </a:p>
          <a:p>
            <a:r>
              <a:rPr lang="en-US" dirty="0">
                <a:ea typeface="Cambria Math" panose="02040503050406030204" pitchFamily="18" charset="0"/>
              </a:rPr>
              <a:t> –(–</a:t>
            </a:r>
            <a:r>
              <a:rPr lang="en-US" i="1" dirty="0">
                <a:ea typeface="Cambria Math" panose="02040503050406030204" pitchFamily="18" charset="0"/>
              </a:rPr>
              <a:t>a</a:t>
            </a:r>
            <a:r>
              <a:rPr lang="en-US" dirty="0">
                <a:ea typeface="Cambria Math" panose="02040503050406030204" pitchFamily="18" charset="0"/>
              </a:rPr>
              <a:t>) = </a:t>
            </a:r>
            <a:r>
              <a:rPr lang="en-US" i="1" dirty="0">
                <a:ea typeface="Cambria Math" panose="02040503050406030204" pitchFamily="18" charset="0"/>
              </a:rPr>
              <a:t>a</a:t>
            </a:r>
            <a:endParaRPr lang="en-US" i="1" dirty="0">
              <a:latin typeface="+mn-lt"/>
              <a:ea typeface="Cambria Math" panose="02040503050406030204" pitchFamily="18" charset="0"/>
            </a:endParaRPr>
          </a:p>
          <a:p>
            <a:pPr algn="ctr"/>
            <a:endParaRPr lang="en-US" dirty="0">
              <a:latin typeface="+mn-lt"/>
              <a:ea typeface="Cambria Math" panose="02040503050406030204" pitchFamily="18" charset="0"/>
            </a:endParaRPr>
          </a:p>
          <a:p>
            <a:endParaRPr lang="en-US" b="1" dirty="0">
              <a:latin typeface="+mj-lt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8C75C81-F022-4271-99FC-AE89B32019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782562"/>
              </p:ext>
            </p:extLst>
          </p:nvPr>
        </p:nvGraphicFramePr>
        <p:xfrm>
          <a:off x="3314236" y="2654300"/>
          <a:ext cx="3759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8" name="Equation" r:id="rId3" imgW="3759120" imgH="774360" progId="Equation.DSMT4">
                  <p:embed/>
                </p:oleObj>
              </mc:Choice>
              <mc:Fallback>
                <p:oleObj name="Equation" r:id="rId3" imgW="375912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14236" y="2654300"/>
                        <a:ext cx="37592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49434EC-22AA-467C-91CF-99D2A62AE6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437288"/>
              </p:ext>
            </p:extLst>
          </p:nvPr>
        </p:nvGraphicFramePr>
        <p:xfrm>
          <a:off x="3314236" y="3660388"/>
          <a:ext cx="2844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9" name="Equation" r:id="rId5" imgW="2844720" imgH="774360" progId="Equation.DSMT4">
                  <p:embed/>
                </p:oleObj>
              </mc:Choice>
              <mc:Fallback>
                <p:oleObj name="Equation" r:id="rId5" imgW="2844720" imgH="7743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8C75C81-F022-4271-99FC-AE89B32019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14236" y="3660388"/>
                        <a:ext cx="2844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362932"/>
      </p:ext>
    </p:extLst>
  </p:cSld>
  <p:clrMapOvr>
    <a:masterClrMapping/>
  </p:clrMapOvr>
  <p:transition>
    <p:pull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77E01-86CA-49C5-B915-89BF4BF9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18: </a:t>
            </a:r>
            <a:r>
              <a:rPr lang="en-US" dirty="0"/>
              <a:t>Applying the Rules of Signs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AC714-328E-4860-AE1C-3DEE2F8CA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 </a:t>
            </a:r>
            <a:r>
              <a:rPr lang="en-US" dirty="0">
                <a:latin typeface="+mn-lt"/>
              </a:rPr>
              <a:t>3(–4) </a:t>
            </a:r>
          </a:p>
          <a:p>
            <a:r>
              <a:rPr lang="en-US" dirty="0">
                <a:latin typeface="+mn-lt"/>
              </a:rPr>
              <a:t>	= –(3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4)</a:t>
            </a:r>
          </a:p>
          <a:p>
            <a:r>
              <a:rPr lang="en-US" dirty="0">
                <a:latin typeface="+mn-lt"/>
                <a:ea typeface="Cambria Math" panose="02040503050406030204" pitchFamily="18" charset="0"/>
              </a:rPr>
              <a:t>	= </a:t>
            </a:r>
            <a:r>
              <a:rPr lang="en-US" dirty="0">
                <a:latin typeface="+mn-lt"/>
              </a:rPr>
              <a:t>–12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b) </a:t>
            </a:r>
            <a:r>
              <a:rPr lang="en-US" dirty="0">
                <a:latin typeface="+mn-lt"/>
              </a:rPr>
              <a:t>(–4)(–6) </a:t>
            </a:r>
          </a:p>
          <a:p>
            <a:r>
              <a:rPr lang="en-US" dirty="0">
                <a:latin typeface="+mn-lt"/>
              </a:rPr>
              <a:t>	= 4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6</a:t>
            </a:r>
          </a:p>
          <a:p>
            <a:r>
              <a:rPr lang="en-US" dirty="0">
                <a:latin typeface="+mn-lt"/>
                <a:ea typeface="Cambria Math" panose="02040503050406030204" pitchFamily="18" charset="0"/>
              </a:rPr>
              <a:t>	= 24</a:t>
            </a:r>
          </a:p>
          <a:p>
            <a:endParaRPr lang="en-US" dirty="0"/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393569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77E01-86CA-49C5-B915-89BF4BF9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18: </a:t>
            </a:r>
            <a:r>
              <a:rPr lang="en-US" dirty="0"/>
              <a:t>Applying the Rules of Signs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AC714-328E-4860-AE1C-3DEE2F8CA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ambria Math" panose="02040503050406030204" pitchFamily="18" charset="0"/>
              </a:rPr>
              <a:t>c)</a:t>
            </a:r>
          </a:p>
          <a:p>
            <a:endParaRPr lang="en-US" dirty="0">
              <a:ea typeface="Cambria Math" panose="02040503050406030204" pitchFamily="18" charset="0"/>
            </a:endParaRPr>
          </a:p>
          <a:p>
            <a:endParaRPr lang="en-US" dirty="0">
              <a:ea typeface="Cambria Math" panose="02040503050406030204" pitchFamily="18" charset="0"/>
            </a:endParaRPr>
          </a:p>
          <a:p>
            <a:r>
              <a:rPr lang="en-US" dirty="0">
                <a:ea typeface="Cambria Math" panose="02040503050406030204" pitchFamily="18" charset="0"/>
              </a:rPr>
              <a:t>d)</a:t>
            </a:r>
          </a:p>
          <a:p>
            <a:endParaRPr lang="en-US" dirty="0">
              <a:ea typeface="Cambria Math" panose="02040503050406030204" pitchFamily="18" charset="0"/>
            </a:endParaRPr>
          </a:p>
          <a:p>
            <a:endParaRPr lang="en-US" dirty="0">
              <a:ea typeface="Cambria Math" panose="02040503050406030204" pitchFamily="18" charset="0"/>
            </a:endParaRPr>
          </a:p>
          <a:p>
            <a:r>
              <a:rPr lang="en-US" dirty="0">
                <a:ea typeface="Cambria Math" panose="02040503050406030204" pitchFamily="18" charset="0"/>
              </a:rPr>
              <a:t>e)</a:t>
            </a:r>
            <a:endParaRPr lang="en-US" dirty="0"/>
          </a:p>
          <a:p>
            <a:endParaRPr lang="en-US" dirty="0">
              <a:latin typeface="+mn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E8C1300-BC12-4C54-BA5B-3B9DAA22E7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640989"/>
              </p:ext>
            </p:extLst>
          </p:nvPr>
        </p:nvGraphicFramePr>
        <p:xfrm>
          <a:off x="876300" y="1294986"/>
          <a:ext cx="457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98" name="Equation" r:id="rId3" imgW="457200" imgH="774360" progId="Equation.DSMT4">
                  <p:embed/>
                </p:oleObj>
              </mc:Choice>
              <mc:Fallback>
                <p:oleObj name="Equation" r:id="rId3" imgW="45720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E8C1300-BC12-4C54-BA5B-3B9DAA22E7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6300" y="1294986"/>
                        <a:ext cx="4572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864B55B-28B0-4C97-9E90-64F478BBA6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839883"/>
              </p:ext>
            </p:extLst>
          </p:nvPr>
        </p:nvGraphicFramePr>
        <p:xfrm>
          <a:off x="1448616" y="1339530"/>
          <a:ext cx="749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99" name="Equation" r:id="rId5" imgW="749160" imgH="774360" progId="Equation.DSMT4">
                  <p:embed/>
                </p:oleObj>
              </mc:Choice>
              <mc:Fallback>
                <p:oleObj name="Equation" r:id="rId5" imgW="749160" imgH="774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864B55B-28B0-4C97-9E90-64F478BBA6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8616" y="1339530"/>
                        <a:ext cx="7493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E83DFE2-738C-4161-830C-E0711B2843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131860"/>
              </p:ext>
            </p:extLst>
          </p:nvPr>
        </p:nvGraphicFramePr>
        <p:xfrm>
          <a:off x="2260751" y="1353978"/>
          <a:ext cx="787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00" name="Equation" r:id="rId7" imgW="787320" imgH="774360" progId="Equation.DSMT4">
                  <p:embed/>
                </p:oleObj>
              </mc:Choice>
              <mc:Fallback>
                <p:oleObj name="Equation" r:id="rId7" imgW="78732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E83DFE2-738C-4161-830C-E0711B2843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60751" y="1353978"/>
                        <a:ext cx="787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7B68EBA-0C07-4CBC-A40C-96A717232E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896896"/>
              </p:ext>
            </p:extLst>
          </p:nvPr>
        </p:nvGraphicFramePr>
        <p:xfrm>
          <a:off x="876300" y="2824956"/>
          <a:ext cx="457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01" name="Equation" r:id="rId9" imgW="457200" imgH="774360" progId="Equation.DSMT4">
                  <p:embed/>
                </p:oleObj>
              </mc:Choice>
              <mc:Fallback>
                <p:oleObj name="Equation" r:id="rId9" imgW="45720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E8C1300-BC12-4C54-BA5B-3B9DAA22E7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76300" y="2824956"/>
                        <a:ext cx="4572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2ECE874-7D9A-4815-9D31-00CDFF5628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711614"/>
              </p:ext>
            </p:extLst>
          </p:nvPr>
        </p:nvGraphicFramePr>
        <p:xfrm>
          <a:off x="1498265" y="2824956"/>
          <a:ext cx="533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02" name="Equation" r:id="rId11" imgW="533160" imgH="774360" progId="Equation.DSMT4">
                  <p:embed/>
                </p:oleObj>
              </mc:Choice>
              <mc:Fallback>
                <p:oleObj name="Equation" r:id="rId11" imgW="533160" imgH="774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864B55B-28B0-4C97-9E90-64F478BBA6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98265" y="2824956"/>
                        <a:ext cx="533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CE8BD9A-FC84-4A6A-A658-EEFE226AEF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739910"/>
              </p:ext>
            </p:extLst>
          </p:nvPr>
        </p:nvGraphicFramePr>
        <p:xfrm>
          <a:off x="876300" y="4349662"/>
          <a:ext cx="457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03" name="Equation" r:id="rId13" imgW="457200" imgH="774360" progId="Equation.DSMT4">
                  <p:embed/>
                </p:oleObj>
              </mc:Choice>
              <mc:Fallback>
                <p:oleObj name="Equation" r:id="rId13" imgW="457200" imgH="774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7B68EBA-0C07-4CBC-A40C-96A717232E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76300" y="4349662"/>
                        <a:ext cx="4572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A30AC8C-8FDA-4859-85A9-6CA0C1E010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007331"/>
              </p:ext>
            </p:extLst>
          </p:nvPr>
        </p:nvGraphicFramePr>
        <p:xfrm>
          <a:off x="1479215" y="4351968"/>
          <a:ext cx="1104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04" name="Equation" r:id="rId15" imgW="1104840" imgH="774360" progId="Equation.DSMT4">
                  <p:embed/>
                </p:oleObj>
              </mc:Choice>
              <mc:Fallback>
                <p:oleObj name="Equation" r:id="rId15" imgW="1104840" imgH="7743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2ECE874-7D9A-4815-9D31-00CDFF5628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479215" y="4351968"/>
                        <a:ext cx="11049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8F71C8B-D6C1-4CF8-89B5-C95DF27218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077191"/>
              </p:ext>
            </p:extLst>
          </p:nvPr>
        </p:nvGraphicFramePr>
        <p:xfrm>
          <a:off x="2729830" y="4400965"/>
          <a:ext cx="977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05" name="Equation" r:id="rId17" imgW="977760" imgH="774360" progId="Equation.DSMT4">
                  <p:embed/>
                </p:oleObj>
              </mc:Choice>
              <mc:Fallback>
                <p:oleObj name="Equation" r:id="rId17" imgW="977760" imgH="7743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A30AC8C-8FDA-4859-85A9-6CA0C1E010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729830" y="4400965"/>
                        <a:ext cx="9779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393193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Cancellation Properties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2328281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Cancellation Properties</a:t>
            </a:r>
          </a:p>
          <a:p>
            <a:r>
              <a:rPr lang="en-US" i="1" dirty="0">
                <a:latin typeface="+mn-lt"/>
                <a:ea typeface="Cambria Math" panose="02040503050406030204" pitchFamily="18" charset="0"/>
              </a:rPr>
              <a:t>ac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= </a:t>
            </a:r>
            <a:r>
              <a:rPr lang="en-US" i="1" dirty="0" err="1">
                <a:ea typeface="Cambria Math" panose="02040503050406030204" pitchFamily="18" charset="0"/>
              </a:rPr>
              <a:t>bc</a:t>
            </a:r>
            <a:r>
              <a:rPr lang="en-US" i="1" dirty="0">
                <a:ea typeface="Cambria Math" panose="02040503050406030204" pitchFamily="18" charset="0"/>
              </a:rPr>
              <a:t>     </a:t>
            </a:r>
            <a:r>
              <a:rPr lang="en-US" dirty="0">
                <a:latin typeface="+mj-lt"/>
                <a:ea typeface="Cambria Math" panose="02040503050406030204" pitchFamily="18" charset="0"/>
              </a:rPr>
              <a:t>implies     </a:t>
            </a:r>
            <a:r>
              <a:rPr lang="en-US" i="1" dirty="0">
                <a:ea typeface="Cambria Math" panose="02040503050406030204" pitchFamily="18" charset="0"/>
              </a:rPr>
              <a:t>a </a:t>
            </a:r>
            <a:r>
              <a:rPr lang="en-US" dirty="0">
                <a:ea typeface="Cambria Math" panose="02040503050406030204" pitchFamily="18" charset="0"/>
              </a:rPr>
              <a:t>=</a:t>
            </a:r>
            <a:r>
              <a:rPr lang="en-US" i="1" dirty="0">
                <a:ea typeface="Cambria Math" panose="02040503050406030204" pitchFamily="18" charset="0"/>
              </a:rPr>
              <a:t> b     </a:t>
            </a:r>
            <a:r>
              <a:rPr lang="en-US" dirty="0">
                <a:latin typeface="+mj-lt"/>
                <a:ea typeface="Cambria Math" panose="02040503050406030204" pitchFamily="18" charset="0"/>
              </a:rPr>
              <a:t>if     </a:t>
            </a:r>
            <a:r>
              <a:rPr lang="en-US" i="1" dirty="0">
                <a:ea typeface="Cambria Math" panose="02040503050406030204" pitchFamily="18" charset="0"/>
              </a:rPr>
              <a:t>c </a:t>
            </a:r>
            <a:r>
              <a:rPr lang="en-US" dirty="0">
                <a:ea typeface="Cambria Math" panose="02040503050406030204" pitchFamily="18" charset="0"/>
              </a:rPr>
              <a:t>≠ 0</a:t>
            </a:r>
          </a:p>
          <a:p>
            <a:endParaRPr lang="en-US" dirty="0">
              <a:latin typeface="+mn-lt"/>
              <a:ea typeface="Cambria Math" panose="02040503050406030204" pitchFamily="18" charset="0"/>
            </a:endParaRPr>
          </a:p>
          <a:p>
            <a:r>
              <a:rPr lang="en-US" dirty="0">
                <a:latin typeface="+mn-lt"/>
                <a:ea typeface="Cambria Math" panose="02040503050406030204" pitchFamily="18" charset="0"/>
              </a:rPr>
              <a:t>				       </a:t>
            </a:r>
            <a:r>
              <a:rPr lang="en-US" dirty="0">
                <a:latin typeface="+mj-lt"/>
                <a:ea typeface="Cambria Math" panose="02040503050406030204" pitchFamily="18" charset="0"/>
              </a:rPr>
              <a:t>if</a:t>
            </a:r>
            <a:r>
              <a:rPr lang="en-US" dirty="0">
                <a:ea typeface="Cambria Math" panose="02040503050406030204" pitchFamily="18" charset="0"/>
              </a:rPr>
              <a:t>     </a:t>
            </a:r>
            <a:r>
              <a:rPr lang="en-US" i="1" dirty="0">
                <a:ea typeface="Cambria Math" panose="02040503050406030204" pitchFamily="18" charset="0"/>
              </a:rPr>
              <a:t>b</a:t>
            </a:r>
            <a:r>
              <a:rPr lang="en-US" dirty="0">
                <a:ea typeface="Cambria Math" panose="02040503050406030204" pitchFamily="18" charset="0"/>
              </a:rPr>
              <a:t> ≠ 0, </a:t>
            </a:r>
            <a:r>
              <a:rPr lang="en-US" i="1" dirty="0">
                <a:ea typeface="Cambria Math" panose="02040503050406030204" pitchFamily="18" charset="0"/>
              </a:rPr>
              <a:t>c </a:t>
            </a:r>
            <a:r>
              <a:rPr lang="en-US" dirty="0">
                <a:ea typeface="Cambria Math" panose="02040503050406030204" pitchFamily="18" charset="0"/>
              </a:rPr>
              <a:t>≠ 0</a:t>
            </a:r>
            <a:endParaRPr lang="en-US" dirty="0">
              <a:latin typeface="+mn-lt"/>
              <a:ea typeface="Cambria Math" panose="02040503050406030204" pitchFamily="18" charset="0"/>
            </a:endParaRPr>
          </a:p>
          <a:p>
            <a:endParaRPr lang="en-US" b="1" dirty="0">
              <a:latin typeface="+mj-lt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49434EC-22AA-467C-91CF-99D2A62AE6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344806"/>
              </p:ext>
            </p:extLst>
          </p:nvPr>
        </p:nvGraphicFramePr>
        <p:xfrm>
          <a:off x="641088" y="2650094"/>
          <a:ext cx="1041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80" name="Equation" r:id="rId3" imgW="1041120" imgH="774360" progId="Equation.DSMT4">
                  <p:embed/>
                </p:oleObj>
              </mc:Choice>
              <mc:Fallback>
                <p:oleObj name="Equation" r:id="rId3" imgW="1041120" imgH="7743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49434EC-22AA-467C-91CF-99D2A62AE6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1088" y="2650094"/>
                        <a:ext cx="1041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411310"/>
      </p:ext>
    </p:extLst>
  </p:cSld>
  <p:clrMapOvr>
    <a:masterClrMapping/>
  </p:clrMapOvr>
  <p:transition>
    <p:pull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E9DFE-FB0D-4AC2-8A93-6418071F9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19: </a:t>
            </a:r>
            <a:r>
              <a:rPr lang="en-US" dirty="0"/>
              <a:t>Using the Cancellation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82330-5808-49E9-B444-C92A8EE63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 If </a:t>
            </a:r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9</a:t>
            </a:r>
            <a:r>
              <a:rPr lang="en-US" dirty="0"/>
              <a:t>, then</a:t>
            </a:r>
          </a:p>
          <a:p>
            <a:pPr marL="2743200" lvl="4"/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9</a:t>
            </a:r>
          </a:p>
          <a:p>
            <a:pPr marL="2743200" lvl="4"/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3 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⋅ 3	</a:t>
            </a:r>
            <a:r>
              <a:rPr lang="en-US" dirty="0">
                <a:solidFill>
                  <a:srgbClr val="0B3081"/>
                </a:solidFill>
                <a:ea typeface="Cambria Math" panose="02040503050406030204" pitchFamily="18" charset="0"/>
              </a:rPr>
              <a:t>Factor </a:t>
            </a:r>
            <a:r>
              <a:rPr lang="en-US" dirty="0">
                <a:solidFill>
                  <a:srgbClr val="0B3081"/>
                </a:solidFill>
                <a:latin typeface="+mn-lt"/>
                <a:ea typeface="Cambria Math" panose="02040503050406030204" pitchFamily="18" charset="0"/>
              </a:rPr>
              <a:t>9</a:t>
            </a:r>
            <a:r>
              <a:rPr lang="en-US" dirty="0">
                <a:solidFill>
                  <a:srgbClr val="0B3081"/>
                </a:solidFill>
                <a:ea typeface="Cambria Math" panose="02040503050406030204" pitchFamily="18" charset="0"/>
              </a:rPr>
              <a:t>.</a:t>
            </a:r>
          </a:p>
          <a:p>
            <a:pPr marL="2743200" lvl="4"/>
            <a:r>
              <a:rPr lang="en-US" i="1" dirty="0">
                <a:latin typeface="+mn-lt"/>
                <a:ea typeface="Cambria Math" panose="02040503050406030204" pitchFamily="18" charset="0"/>
              </a:rPr>
              <a:t>  x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= 3		</a:t>
            </a:r>
            <a:r>
              <a:rPr lang="en-US" dirty="0">
                <a:solidFill>
                  <a:srgbClr val="0B3081"/>
                </a:solidFill>
                <a:ea typeface="Cambria Math" panose="02040503050406030204" pitchFamily="18" charset="0"/>
              </a:rPr>
              <a:t>Cancel the </a:t>
            </a:r>
            <a:r>
              <a:rPr lang="en-US" dirty="0">
                <a:solidFill>
                  <a:srgbClr val="0B3081"/>
                </a:solidFill>
                <a:latin typeface="+mn-lt"/>
                <a:ea typeface="Cambria Math" panose="02040503050406030204" pitchFamily="18" charset="0"/>
              </a:rPr>
              <a:t>3</a:t>
            </a:r>
            <a:r>
              <a:rPr lang="en-US" dirty="0">
                <a:solidFill>
                  <a:srgbClr val="0B3081"/>
                </a:solidFill>
                <a:ea typeface="Cambria Math" panose="02040503050406030204" pitchFamily="18" charset="0"/>
              </a:rPr>
              <a:t>’s.</a:t>
            </a:r>
          </a:p>
          <a:p>
            <a:endParaRPr lang="en-US" dirty="0"/>
          </a:p>
          <a:p>
            <a:r>
              <a:rPr lang="en-US" dirty="0"/>
              <a:t>b)    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186CD25-4B0E-4977-8DF6-D2093F3E75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08673"/>
              </p:ext>
            </p:extLst>
          </p:nvPr>
        </p:nvGraphicFramePr>
        <p:xfrm>
          <a:off x="837647" y="3830732"/>
          <a:ext cx="406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37" name="Equation" r:id="rId3" imgW="406080" imgH="774360" progId="Equation.DSMT4">
                  <p:embed/>
                </p:oleObj>
              </mc:Choice>
              <mc:Fallback>
                <p:oleObj name="Equation" r:id="rId3" imgW="4060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7647" y="3830732"/>
                        <a:ext cx="406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22B776F-403D-4633-BB5B-26B6D06142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695429"/>
              </p:ext>
            </p:extLst>
          </p:nvPr>
        </p:nvGraphicFramePr>
        <p:xfrm>
          <a:off x="1473476" y="3830732"/>
          <a:ext cx="9017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38" name="Equation" r:id="rId5" imgW="901440" imgH="774360" progId="Equation.DSMT4">
                  <p:embed/>
                </p:oleObj>
              </mc:Choice>
              <mc:Fallback>
                <p:oleObj name="Equation" r:id="rId5" imgW="90144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186CD25-4B0E-4977-8DF6-D2093F3E75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73476" y="3830732"/>
                        <a:ext cx="9017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9A41939-D8E3-46B3-8C45-451A185D80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802971"/>
              </p:ext>
            </p:extLst>
          </p:nvPr>
        </p:nvGraphicFramePr>
        <p:xfrm>
          <a:off x="1473476" y="4842294"/>
          <a:ext cx="546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39" name="Equation" r:id="rId7" imgW="545760" imgH="774360" progId="Equation.DSMT4">
                  <p:embed/>
                </p:oleObj>
              </mc:Choice>
              <mc:Fallback>
                <p:oleObj name="Equation" r:id="rId7" imgW="545760" imgH="774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22B776F-403D-4633-BB5B-26B6D06142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3476" y="4842294"/>
                        <a:ext cx="5461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B10403-F73E-4FB1-B8E1-05BAA54BD186}"/>
              </a:ext>
            </a:extLst>
          </p:cNvPr>
          <p:cNvCxnSpPr>
            <a:endCxn id="5" idx="3"/>
          </p:cNvCxnSpPr>
          <p:nvPr/>
        </p:nvCxnSpPr>
        <p:spPr bwMode="auto">
          <a:xfrm>
            <a:off x="2126974" y="3830732"/>
            <a:ext cx="248202" cy="3873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42267F2-6298-417A-B408-4AE64ED8096C}"/>
              </a:ext>
            </a:extLst>
          </p:cNvPr>
          <p:cNvCxnSpPr/>
          <p:nvPr/>
        </p:nvCxnSpPr>
        <p:spPr bwMode="auto">
          <a:xfrm>
            <a:off x="2126974" y="4261269"/>
            <a:ext cx="248202" cy="3873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56948EF-E280-4E82-8A6F-EC311317F562}"/>
              </a:ext>
            </a:extLst>
          </p:cNvPr>
          <p:cNvSpPr txBox="1"/>
          <p:nvPr/>
        </p:nvSpPr>
        <p:spPr>
          <a:xfrm>
            <a:off x="2733261" y="3998357"/>
            <a:ext cx="2653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Cancel the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5</a:t>
            </a:r>
            <a:r>
              <a:rPr lang="en-US" dirty="0">
                <a:solidFill>
                  <a:srgbClr val="0B3081"/>
                </a:solidFill>
                <a:latin typeface="+mj-lt"/>
              </a:rPr>
              <a:t>’s.</a:t>
            </a:r>
          </a:p>
        </p:txBody>
      </p:sp>
    </p:spTree>
    <p:extLst>
      <p:ext uri="{BB962C8B-B14F-4D97-AF65-F5344CB8AC3E}">
        <p14:creationId xmlns:p14="http://schemas.microsoft.com/office/powerpoint/2010/main" val="403046475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Zero-Product Property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1403941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Zero-Product Property</a:t>
            </a:r>
          </a:p>
          <a:p>
            <a:r>
              <a:rPr lang="en-US" dirty="0">
                <a:latin typeface="+mj-lt"/>
                <a:ea typeface="Cambria Math" panose="02040503050406030204" pitchFamily="18" charset="0"/>
              </a:rPr>
              <a:t>If </a:t>
            </a:r>
            <a:r>
              <a:rPr lang="en-US" i="1" dirty="0">
                <a:latin typeface="+mn-lt"/>
                <a:ea typeface="Cambria Math" panose="02040503050406030204" pitchFamily="18" charset="0"/>
              </a:rPr>
              <a:t>ac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 = 0,</a:t>
            </a:r>
            <a:r>
              <a:rPr lang="en-US" i="1" dirty="0">
                <a:ea typeface="Cambria Math" panose="02040503050406030204" pitchFamily="18" charset="0"/>
              </a:rPr>
              <a:t> </a:t>
            </a:r>
            <a:r>
              <a:rPr lang="en-US" dirty="0">
                <a:latin typeface="+mj-lt"/>
                <a:ea typeface="Cambria Math" panose="02040503050406030204" pitchFamily="18" charset="0"/>
              </a:rPr>
              <a:t>then </a:t>
            </a:r>
            <a:r>
              <a:rPr lang="en-US" i="1" dirty="0">
                <a:ea typeface="Cambria Math" panose="02040503050406030204" pitchFamily="18" charset="0"/>
              </a:rPr>
              <a:t>a </a:t>
            </a:r>
            <a:r>
              <a:rPr lang="en-US" dirty="0">
                <a:ea typeface="Cambria Math" panose="02040503050406030204" pitchFamily="18" charset="0"/>
              </a:rPr>
              <a:t>=</a:t>
            </a:r>
            <a:r>
              <a:rPr lang="en-US" i="1" dirty="0">
                <a:ea typeface="Cambria Math" panose="02040503050406030204" pitchFamily="18" charset="0"/>
              </a:rPr>
              <a:t> </a:t>
            </a:r>
            <a:r>
              <a:rPr lang="en-US" dirty="0">
                <a:ea typeface="Cambria Math" panose="02040503050406030204" pitchFamily="18" charset="0"/>
              </a:rPr>
              <a:t>0, </a:t>
            </a:r>
            <a:r>
              <a:rPr lang="en-US" i="1" dirty="0">
                <a:ea typeface="Cambria Math" panose="02040503050406030204" pitchFamily="18" charset="0"/>
              </a:rPr>
              <a:t>b</a:t>
            </a:r>
            <a:r>
              <a:rPr lang="en-US" dirty="0">
                <a:ea typeface="Cambria Math" panose="02040503050406030204" pitchFamily="18" charset="0"/>
              </a:rPr>
              <a:t> = 0, </a:t>
            </a:r>
            <a:r>
              <a:rPr lang="en-US" dirty="0">
                <a:latin typeface="+mj-lt"/>
                <a:ea typeface="Cambria Math" panose="02040503050406030204" pitchFamily="18" charset="0"/>
              </a:rPr>
              <a:t>or both.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9003465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Intersection and Union of Two Sets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3481219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Intersection and Union of </a:t>
            </a:r>
            <a:br>
              <a:rPr lang="en-US" b="1" dirty="0">
                <a:latin typeface="+mj-lt"/>
              </a:rPr>
            </a:br>
            <a:r>
              <a:rPr lang="en-US" b="1" dirty="0">
                <a:latin typeface="+mj-lt"/>
              </a:rPr>
              <a:t>Two Sets</a:t>
            </a:r>
          </a:p>
          <a:p>
            <a:r>
              <a:rPr lang="en-US" dirty="0">
                <a:latin typeface="+mj-lt"/>
              </a:rPr>
              <a:t>If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>
                <a:latin typeface="+mj-lt"/>
              </a:rPr>
              <a:t>and</a:t>
            </a:r>
            <a:r>
              <a:rPr lang="en-US" dirty="0"/>
              <a:t> </a:t>
            </a:r>
            <a:r>
              <a:rPr lang="en-US" i="1" dirty="0"/>
              <a:t>B </a:t>
            </a:r>
            <a:r>
              <a:rPr lang="en-US" dirty="0">
                <a:latin typeface="+mj-lt"/>
              </a:rPr>
              <a:t>are sets, the </a:t>
            </a:r>
            <a:r>
              <a:rPr lang="en-US" b="1" dirty="0">
                <a:latin typeface="+mj-lt"/>
              </a:rPr>
              <a:t>intersection </a:t>
            </a:r>
            <a:r>
              <a:rPr lang="en-US" dirty="0">
                <a:latin typeface="+mj-lt"/>
              </a:rPr>
              <a:t>of </a:t>
            </a:r>
            <a:r>
              <a:rPr lang="en-US" i="1" dirty="0"/>
              <a:t>A </a:t>
            </a:r>
            <a:r>
              <a:rPr lang="en-US" dirty="0">
                <a:latin typeface="+mj-lt"/>
              </a:rPr>
              <a:t>with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denoted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∩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is the set consisting of elements that belong to both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>
                <a:latin typeface="+mj-lt"/>
              </a:rPr>
              <a:t>and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. </a:t>
            </a:r>
            <a:r>
              <a:rPr lang="en-US" dirty="0">
                <a:latin typeface="+mj-lt"/>
              </a:rPr>
              <a:t>The </a:t>
            </a:r>
            <a:r>
              <a:rPr lang="en-US" b="1" dirty="0">
                <a:latin typeface="+mj-lt"/>
              </a:rPr>
              <a:t>union </a:t>
            </a:r>
            <a:r>
              <a:rPr lang="en-US" dirty="0">
                <a:latin typeface="+mj-lt"/>
              </a:rPr>
              <a:t>of </a:t>
            </a:r>
            <a:r>
              <a:rPr lang="en-US" i="1" dirty="0"/>
              <a:t>A </a:t>
            </a:r>
            <a:r>
              <a:rPr lang="en-US" dirty="0"/>
              <a:t>with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denoted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∪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is the set consisting of elements that belong to either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>
                <a:latin typeface="+mj-lt"/>
              </a:rPr>
              <a:t>or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>
                <a:latin typeface="+mj-lt"/>
              </a:rPr>
              <a:t>or both.</a:t>
            </a:r>
          </a:p>
        </p:txBody>
      </p:sp>
    </p:spTree>
    <p:extLst>
      <p:ext uri="{BB962C8B-B14F-4D97-AF65-F5344CB8AC3E}">
        <p14:creationId xmlns:p14="http://schemas.microsoft.com/office/powerpoint/2010/main" val="4276603011"/>
      </p:ext>
    </p:extLst>
  </p:cSld>
  <p:clrMapOvr>
    <a:masterClrMapping/>
  </p:clrMapOvr>
  <p:transition>
    <p:pull dir="r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8D380-6209-44FC-AA61-27DB22A68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20: </a:t>
            </a:r>
            <a:r>
              <a:rPr lang="en-US" dirty="0"/>
              <a:t>Using the Zero-Product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C9BCB-B1E3-4E16-B618-E4E2969AE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If </a:t>
            </a:r>
            <a:r>
              <a:rPr lang="en-US" dirty="0">
                <a:latin typeface="+mn-lt"/>
              </a:rPr>
              <a:t>3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0</a:t>
            </a:r>
            <a:r>
              <a:rPr lang="en-US" dirty="0"/>
              <a:t>, then either </a:t>
            </a:r>
            <a:r>
              <a:rPr lang="en-US" dirty="0">
                <a:latin typeface="+mn-lt"/>
              </a:rPr>
              <a:t>3 = 0 </a:t>
            </a:r>
            <a:r>
              <a:rPr lang="en-US" dirty="0"/>
              <a:t>or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0</a:t>
            </a:r>
            <a:r>
              <a:rPr lang="en-US" dirty="0"/>
              <a:t>. </a:t>
            </a:r>
          </a:p>
          <a:p>
            <a:pPr>
              <a:spcBef>
                <a:spcPts val="1800"/>
              </a:spcBef>
            </a:pPr>
            <a:r>
              <a:rPr lang="en-US" dirty="0"/>
              <a:t>Since </a:t>
            </a:r>
            <a:r>
              <a:rPr lang="en-US" dirty="0">
                <a:latin typeface="+mn-lt"/>
              </a:rPr>
              <a:t>3 ≠ 0</a:t>
            </a:r>
            <a:r>
              <a:rPr lang="en-US" dirty="0"/>
              <a:t>, if follows that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0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193375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of Quotients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8"/>
            <a:ext cx="8464215" cy="4604342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</a:rPr>
              <a:t>Arithmetic of Quotients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6F88D81F-900E-4916-9E90-187BBE8382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228170"/>
              </p:ext>
            </p:extLst>
          </p:nvPr>
        </p:nvGraphicFramePr>
        <p:xfrm>
          <a:off x="679450" y="2193925"/>
          <a:ext cx="6553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85" name="Equation" r:id="rId3" imgW="6553080" imgH="774360" progId="Equation.DSMT4">
                  <p:embed/>
                </p:oleObj>
              </mc:Choice>
              <mc:Fallback>
                <p:oleObj name="Equation" r:id="rId3" imgW="65530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2193925"/>
                        <a:ext cx="65532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3EBA66F-4961-430C-B763-016F17AE78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700972"/>
              </p:ext>
            </p:extLst>
          </p:nvPr>
        </p:nvGraphicFramePr>
        <p:xfrm>
          <a:off x="679450" y="3163888"/>
          <a:ext cx="6553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86" name="Equation" r:id="rId5" imgW="6553080" imgH="774360" progId="Equation.DSMT4">
                  <p:embed/>
                </p:oleObj>
              </mc:Choice>
              <mc:Fallback>
                <p:oleObj name="Equation" r:id="rId5" imgW="6553080" imgH="7743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6F88D81F-900E-4916-9E90-187BBE8382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9450" y="3163888"/>
                        <a:ext cx="65532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CA99752-543C-4813-AB75-1CCCC3F1D3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833830"/>
              </p:ext>
            </p:extLst>
          </p:nvPr>
        </p:nvGraphicFramePr>
        <p:xfrm>
          <a:off x="622300" y="4125913"/>
          <a:ext cx="74803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87" name="Equation" r:id="rId7" imgW="7480080" imgH="1574640" progId="Equation.DSMT4">
                  <p:embed/>
                </p:oleObj>
              </mc:Choice>
              <mc:Fallback>
                <p:oleObj name="Equation" r:id="rId7" imgW="7480080" imgH="15746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3EBA66F-4961-430C-B763-016F17AE78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2300" y="4125913"/>
                        <a:ext cx="7480300" cy="157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7367836"/>
      </p:ext>
    </p:extLst>
  </p:cSld>
  <p:clrMapOvr>
    <a:masterClrMapping/>
  </p:clrMapOvr>
  <p:transition>
    <p:pull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D1B6E-990A-4A79-8799-2E75F298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21: </a:t>
            </a:r>
            <a:r>
              <a:rPr lang="en-US" dirty="0"/>
              <a:t>Adding, Subtracting, Multiplying, and Dividing Quotients </a:t>
            </a:r>
            <a:r>
              <a:rPr lang="en-US" sz="1800" dirty="0"/>
              <a:t>(1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145B-F5EB-40A0-BA0C-E86C2DB69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b)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7624B16-48BE-4E0B-B54C-FA073066A5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297464"/>
              </p:ext>
            </p:extLst>
          </p:nvPr>
        </p:nvGraphicFramePr>
        <p:xfrm>
          <a:off x="927100" y="1324804"/>
          <a:ext cx="812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61" name="Equation" r:id="rId3" imgW="812520" imgH="774360" progId="Equation.DSMT4">
                  <p:embed/>
                </p:oleObj>
              </mc:Choice>
              <mc:Fallback>
                <p:oleObj name="Equation" r:id="rId3" imgW="81252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7100" y="1324804"/>
                        <a:ext cx="812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8AC1F64-226C-45B8-8B1D-3114053F5A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350399"/>
              </p:ext>
            </p:extLst>
          </p:nvPr>
        </p:nvGraphicFramePr>
        <p:xfrm>
          <a:off x="1333500" y="2225298"/>
          <a:ext cx="1803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62" name="Equation" r:id="rId5" imgW="1803240" imgH="774360" progId="Equation.DSMT4">
                  <p:embed/>
                </p:oleObj>
              </mc:Choice>
              <mc:Fallback>
                <p:oleObj name="Equation" r:id="rId5" imgW="180324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7624B16-48BE-4E0B-B54C-FA073066A5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3500" y="2225298"/>
                        <a:ext cx="1803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8B4F727-3386-4F95-B466-9204D3A065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029185"/>
              </p:ext>
            </p:extLst>
          </p:nvPr>
        </p:nvGraphicFramePr>
        <p:xfrm>
          <a:off x="3398838" y="2225675"/>
          <a:ext cx="1676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63" name="Equation" r:id="rId7" imgW="1676160" imgH="774360" progId="Equation.DSMT4">
                  <p:embed/>
                </p:oleObj>
              </mc:Choice>
              <mc:Fallback>
                <p:oleObj name="Equation" r:id="rId7" imgW="1676160" imgH="774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8AC1F64-226C-45B8-8B1D-3114053F5A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98838" y="2225675"/>
                        <a:ext cx="1676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3DC4FD5-89AF-425F-917A-8B645DD7B1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022827"/>
              </p:ext>
            </p:extLst>
          </p:nvPr>
        </p:nvGraphicFramePr>
        <p:xfrm>
          <a:off x="5337176" y="2225298"/>
          <a:ext cx="1054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64" name="Equation" r:id="rId9" imgW="1054080" imgH="774360" progId="Equation.DSMT4">
                  <p:embed/>
                </p:oleObj>
              </mc:Choice>
              <mc:Fallback>
                <p:oleObj name="Equation" r:id="rId9" imgW="105408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8B4F727-3386-4F95-B466-9204D3A065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7176" y="2225298"/>
                        <a:ext cx="10541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C531C8A-91B7-4588-ADD1-E10CE4811D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965787"/>
              </p:ext>
            </p:extLst>
          </p:nvPr>
        </p:nvGraphicFramePr>
        <p:xfrm>
          <a:off x="6653214" y="2225298"/>
          <a:ext cx="685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65" name="Equation" r:id="rId11" imgW="685800" imgH="774360" progId="Equation.DSMT4">
                  <p:embed/>
                </p:oleObj>
              </mc:Choice>
              <mc:Fallback>
                <p:oleObj name="Equation" r:id="rId11" imgW="685800" imgH="774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3DC4FD5-89AF-425F-917A-8B645DD7B1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653214" y="2225298"/>
                        <a:ext cx="685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EF2BAB0-AE99-4731-BD1B-5B0662E3B2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504040"/>
              </p:ext>
            </p:extLst>
          </p:nvPr>
        </p:nvGraphicFramePr>
        <p:xfrm>
          <a:off x="920750" y="3317875"/>
          <a:ext cx="825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66" name="Equation" r:id="rId13" imgW="825480" imgH="774360" progId="Equation.DSMT4">
                  <p:embed/>
                </p:oleObj>
              </mc:Choice>
              <mc:Fallback>
                <p:oleObj name="Equation" r:id="rId13" imgW="82548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7624B16-48BE-4E0B-B54C-FA073066A5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20750" y="3317875"/>
                        <a:ext cx="8255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3961126-01C4-4255-A4E1-E8981391DB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967154"/>
              </p:ext>
            </p:extLst>
          </p:nvPr>
        </p:nvGraphicFramePr>
        <p:xfrm>
          <a:off x="1511300" y="4330519"/>
          <a:ext cx="16256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67" name="Equation" r:id="rId15" imgW="1625400" imgH="825480" progId="Equation.DSMT4">
                  <p:embed/>
                </p:oleObj>
              </mc:Choice>
              <mc:Fallback>
                <p:oleObj name="Equation" r:id="rId15" imgW="1625400" imgH="825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8AC1F64-226C-45B8-8B1D-3114053F5A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11300" y="4330519"/>
                        <a:ext cx="16256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43EFD60-2800-4665-B9F2-59605BF6AB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014734"/>
              </p:ext>
            </p:extLst>
          </p:nvPr>
        </p:nvGraphicFramePr>
        <p:xfrm>
          <a:off x="3398838" y="4329552"/>
          <a:ext cx="1308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68" name="Equation" r:id="rId17" imgW="1307880" imgH="774360" progId="Equation.DSMT4">
                  <p:embed/>
                </p:oleObj>
              </mc:Choice>
              <mc:Fallback>
                <p:oleObj name="Equation" r:id="rId17" imgW="130788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8B4F727-3386-4F95-B466-9204D3A065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398838" y="4329552"/>
                        <a:ext cx="13081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19248F1-75B8-419C-98AB-B28BE8BD26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842690"/>
              </p:ext>
            </p:extLst>
          </p:nvPr>
        </p:nvGraphicFramePr>
        <p:xfrm>
          <a:off x="4968876" y="4386071"/>
          <a:ext cx="2209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69" name="Equation" r:id="rId19" imgW="2209680" imgH="774360" progId="Equation.DSMT4">
                  <p:embed/>
                </p:oleObj>
              </mc:Choice>
              <mc:Fallback>
                <p:oleObj name="Equation" r:id="rId19" imgW="2209680" imgH="774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3DC4FD5-89AF-425F-917A-8B645DD7B1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968876" y="4386071"/>
                        <a:ext cx="2209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AD562FFE-5373-4D7E-867C-03EBB8E91A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765612"/>
              </p:ext>
            </p:extLst>
          </p:nvPr>
        </p:nvGraphicFramePr>
        <p:xfrm>
          <a:off x="4968876" y="5298870"/>
          <a:ext cx="1816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70" name="Equation" r:id="rId21" imgW="1815840" imgH="774360" progId="Equation.DSMT4">
                  <p:embed/>
                </p:oleObj>
              </mc:Choice>
              <mc:Fallback>
                <p:oleObj name="Equation" r:id="rId21" imgW="1815840" imgH="7743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C531C8A-91B7-4588-ADD1-E10CE4811D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968876" y="5298870"/>
                        <a:ext cx="18161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E88AC6A6-33A5-470C-A710-0D9C7049ED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426766"/>
              </p:ext>
            </p:extLst>
          </p:nvPr>
        </p:nvGraphicFramePr>
        <p:xfrm>
          <a:off x="6977063" y="5299075"/>
          <a:ext cx="723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71" name="Equation" r:id="rId23" imgW="723600" imgH="774360" progId="Equation.DSMT4">
                  <p:embed/>
                </p:oleObj>
              </mc:Choice>
              <mc:Fallback>
                <p:oleObj name="Equation" r:id="rId23" imgW="723600" imgH="7743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AD562FFE-5373-4D7E-867C-03EBB8E91A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977063" y="5299075"/>
                        <a:ext cx="7239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C64C3020-BCB3-4DE9-B0BA-774BD8FA47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9002"/>
              </p:ext>
            </p:extLst>
          </p:nvPr>
        </p:nvGraphicFramePr>
        <p:xfrm>
          <a:off x="7893050" y="5298870"/>
          <a:ext cx="939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72" name="Equation" r:id="rId25" imgW="939600" imgH="774360" progId="Equation.DSMT4">
                  <p:embed/>
                </p:oleObj>
              </mc:Choice>
              <mc:Fallback>
                <p:oleObj name="Equation" r:id="rId25" imgW="939600" imgH="7743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E88AC6A6-33A5-470C-A710-0D9C7049ED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893050" y="5298870"/>
                        <a:ext cx="939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429934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D1B6E-990A-4A79-8799-2E75F298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21: </a:t>
            </a:r>
            <a:r>
              <a:rPr lang="en-US" dirty="0"/>
              <a:t>Adding, Subtracting, Multiplying, and Dividing Quotients </a:t>
            </a:r>
            <a:r>
              <a:rPr lang="en-US" sz="1800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145B-F5EB-40A0-BA0C-E86C2DB69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d)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7624B16-48BE-4E0B-B54C-FA073066A5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521132"/>
              </p:ext>
            </p:extLst>
          </p:nvPr>
        </p:nvGraphicFramePr>
        <p:xfrm>
          <a:off x="850900" y="1325563"/>
          <a:ext cx="965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6" name="Equation" r:id="rId3" imgW="965160" imgH="774360" progId="Equation.DSMT4">
                  <p:embed/>
                </p:oleObj>
              </mc:Choice>
              <mc:Fallback>
                <p:oleObj name="Equation" r:id="rId3" imgW="96516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7624B16-48BE-4E0B-B54C-FA073066A5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0900" y="1325563"/>
                        <a:ext cx="9652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8AC1F64-226C-45B8-8B1D-3114053F5A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607048"/>
              </p:ext>
            </p:extLst>
          </p:nvPr>
        </p:nvGraphicFramePr>
        <p:xfrm>
          <a:off x="1511300" y="2225298"/>
          <a:ext cx="1193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7" name="Equation" r:id="rId5" imgW="1193760" imgH="774360" progId="Equation.DSMT4">
                  <p:embed/>
                </p:oleObj>
              </mc:Choice>
              <mc:Fallback>
                <p:oleObj name="Equation" r:id="rId5" imgW="1193760" imgH="774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8AC1F64-226C-45B8-8B1D-3114053F5A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11300" y="2225298"/>
                        <a:ext cx="1193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8B4F727-3386-4F95-B466-9204D3A065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738370"/>
              </p:ext>
            </p:extLst>
          </p:nvPr>
        </p:nvGraphicFramePr>
        <p:xfrm>
          <a:off x="2924343" y="2225298"/>
          <a:ext cx="1587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8" name="Equation" r:id="rId7" imgW="1587240" imgH="774360" progId="Equation.DSMT4">
                  <p:embed/>
                </p:oleObj>
              </mc:Choice>
              <mc:Fallback>
                <p:oleObj name="Equation" r:id="rId7" imgW="158724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8B4F727-3386-4F95-B466-9204D3A065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24343" y="2225298"/>
                        <a:ext cx="15875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3DC4FD5-89AF-425F-917A-8B645DD7B1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819749"/>
              </p:ext>
            </p:extLst>
          </p:nvPr>
        </p:nvGraphicFramePr>
        <p:xfrm>
          <a:off x="4800600" y="2225675"/>
          <a:ext cx="546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9" name="Equation" r:id="rId9" imgW="545760" imgH="774360" progId="Equation.DSMT4">
                  <p:embed/>
                </p:oleObj>
              </mc:Choice>
              <mc:Fallback>
                <p:oleObj name="Equation" r:id="rId9" imgW="545760" imgH="774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3DC4FD5-89AF-425F-917A-8B645DD7B1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00600" y="2225675"/>
                        <a:ext cx="5461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C531C8A-91B7-4588-ADD1-E10CE4811D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681334"/>
              </p:ext>
            </p:extLst>
          </p:nvPr>
        </p:nvGraphicFramePr>
        <p:xfrm>
          <a:off x="5597899" y="2445837"/>
          <a:ext cx="482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0" name="Equation" r:id="rId11" imgW="482400" imgH="317160" progId="Equation.DSMT4">
                  <p:embed/>
                </p:oleObj>
              </mc:Choice>
              <mc:Fallback>
                <p:oleObj name="Equation" r:id="rId11" imgW="482400" imgH="3171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C531C8A-91B7-4588-ADD1-E10CE4811D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97899" y="2445837"/>
                        <a:ext cx="4826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EF2BAB0-AE99-4731-BD1B-5B0662E3B2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657069"/>
              </p:ext>
            </p:extLst>
          </p:nvPr>
        </p:nvGraphicFramePr>
        <p:xfrm>
          <a:off x="1168400" y="2917825"/>
          <a:ext cx="3302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1" name="Equation" r:id="rId13" imgW="330120" imgH="1574640" progId="Equation.DSMT4">
                  <p:embed/>
                </p:oleObj>
              </mc:Choice>
              <mc:Fallback>
                <p:oleObj name="Equation" r:id="rId13" imgW="330120" imgH="1574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EF2BAB0-AE99-4731-BD1B-5B0662E3B2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68400" y="2917825"/>
                        <a:ext cx="330200" cy="157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3961126-01C4-4255-A4E1-E8981391DB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652848"/>
              </p:ext>
            </p:extLst>
          </p:nvPr>
        </p:nvGraphicFramePr>
        <p:xfrm>
          <a:off x="1516231" y="4329113"/>
          <a:ext cx="952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2" name="Equation" r:id="rId15" imgW="952200" imgH="774360" progId="Equation.DSMT4">
                  <p:embed/>
                </p:oleObj>
              </mc:Choice>
              <mc:Fallback>
                <p:oleObj name="Equation" r:id="rId15" imgW="952200" imgH="7743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3961126-01C4-4255-A4E1-E8981391DB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16231" y="4329113"/>
                        <a:ext cx="9525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43EFD60-2800-4665-B9F2-59605BF6AB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208198"/>
              </p:ext>
            </p:extLst>
          </p:nvPr>
        </p:nvGraphicFramePr>
        <p:xfrm>
          <a:off x="2924343" y="4329113"/>
          <a:ext cx="889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3" name="Equation" r:id="rId17" imgW="888840" imgH="774360" progId="Equation.DSMT4">
                  <p:embed/>
                </p:oleObj>
              </mc:Choice>
              <mc:Fallback>
                <p:oleObj name="Equation" r:id="rId17" imgW="888840" imgH="7743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A43EFD60-2800-4665-B9F2-59605BF6AB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924343" y="4329113"/>
                        <a:ext cx="889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19248F1-75B8-419C-98AB-B28BE8BD26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236513"/>
              </p:ext>
            </p:extLst>
          </p:nvPr>
        </p:nvGraphicFramePr>
        <p:xfrm>
          <a:off x="4354029" y="4329113"/>
          <a:ext cx="685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4" name="Equation" r:id="rId19" imgW="685800" imgH="774360" progId="Equation.DSMT4">
                  <p:embed/>
                </p:oleObj>
              </mc:Choice>
              <mc:Fallback>
                <p:oleObj name="Equation" r:id="rId19" imgW="685800" imgH="7743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E19248F1-75B8-419C-98AB-B28BE8BD26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354029" y="4329113"/>
                        <a:ext cx="685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76C768C-9AF9-4EB0-8754-D598D4EB3B37}"/>
              </a:ext>
            </a:extLst>
          </p:cNvPr>
          <p:cNvCxnSpPr/>
          <p:nvPr/>
        </p:nvCxnSpPr>
        <p:spPr bwMode="auto">
          <a:xfrm>
            <a:off x="3575254" y="2225298"/>
            <a:ext cx="171450" cy="30218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DDE13BC-2967-44F1-84D6-249C1AB539EE}"/>
              </a:ext>
            </a:extLst>
          </p:cNvPr>
          <p:cNvCxnSpPr/>
          <p:nvPr/>
        </p:nvCxnSpPr>
        <p:spPr bwMode="auto">
          <a:xfrm>
            <a:off x="3801406" y="2697815"/>
            <a:ext cx="171450" cy="30218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E81289B-0935-426E-803E-085E980F3498}"/>
              </a:ext>
            </a:extLst>
          </p:cNvPr>
          <p:cNvCxnSpPr/>
          <p:nvPr/>
        </p:nvCxnSpPr>
        <p:spPr bwMode="auto">
          <a:xfrm flipH="1">
            <a:off x="3970369" y="2225298"/>
            <a:ext cx="171450" cy="30218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41CBAAA-98B4-4417-BC98-893FEFDF8B7B}"/>
              </a:ext>
            </a:extLst>
          </p:cNvPr>
          <p:cNvCxnSpPr/>
          <p:nvPr/>
        </p:nvCxnSpPr>
        <p:spPr bwMode="auto">
          <a:xfrm flipH="1">
            <a:off x="3473621" y="2714593"/>
            <a:ext cx="171450" cy="30218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B308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5046121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10632-A903-4EC7-B9DE-B5FB90A6E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22: </a:t>
            </a:r>
            <a:r>
              <a:rPr lang="en-US" dirty="0"/>
              <a:t>Finding the Least Common Multiple of Two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D7531-69E2-4083-B5EC-62E6CF7BE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least common multiple of </a:t>
            </a:r>
            <a:r>
              <a:rPr lang="en-US" dirty="0">
                <a:latin typeface="+mn-lt"/>
              </a:rPr>
              <a:t>10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15</a:t>
            </a:r>
            <a:r>
              <a:rPr lang="en-US" dirty="0"/>
              <a:t>.</a:t>
            </a:r>
          </a:p>
          <a:p>
            <a:r>
              <a:rPr lang="en-US" dirty="0"/>
              <a:t>To find the LCM of </a:t>
            </a:r>
            <a:r>
              <a:rPr lang="en-US" dirty="0">
                <a:latin typeface="+mn-lt"/>
              </a:rPr>
              <a:t>10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15</a:t>
            </a:r>
            <a:r>
              <a:rPr lang="en-US" dirty="0"/>
              <a:t>, we look at multiples of </a:t>
            </a:r>
            <a:r>
              <a:rPr lang="en-US" dirty="0">
                <a:latin typeface="+mn-lt"/>
              </a:rPr>
              <a:t>10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15</a:t>
            </a:r>
            <a:r>
              <a:rPr lang="en-US" dirty="0"/>
              <a:t>.</a:t>
            </a:r>
          </a:p>
          <a:p>
            <a:r>
              <a:rPr lang="en-US" dirty="0">
                <a:latin typeface="+mn-lt"/>
              </a:rPr>
              <a:t>   10, 20,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30</a:t>
            </a:r>
            <a:r>
              <a:rPr lang="en-US" dirty="0">
                <a:latin typeface="+mn-lt"/>
              </a:rPr>
              <a:t>, 40, 50,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60</a:t>
            </a:r>
            <a:r>
              <a:rPr lang="en-US" dirty="0">
                <a:latin typeface="+mn-lt"/>
              </a:rPr>
              <a:t>, 70, 80, 90, 100, 110,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120</a:t>
            </a:r>
            <a:r>
              <a:rPr lang="en-US" dirty="0">
                <a:latin typeface="+mn-lt"/>
              </a:rPr>
              <a:t>, …</a:t>
            </a:r>
          </a:p>
          <a:p>
            <a:r>
              <a:rPr lang="en-US" dirty="0">
                <a:latin typeface="+mn-lt"/>
              </a:rPr>
              <a:t>   15,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30</a:t>
            </a:r>
            <a:r>
              <a:rPr lang="en-US" dirty="0">
                <a:latin typeface="+mn-lt"/>
              </a:rPr>
              <a:t>, 45,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60</a:t>
            </a:r>
            <a:r>
              <a:rPr lang="en-US" dirty="0">
                <a:latin typeface="+mn-lt"/>
              </a:rPr>
              <a:t>, 75, 90, 105,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120</a:t>
            </a:r>
            <a:r>
              <a:rPr lang="en-US" dirty="0">
                <a:latin typeface="+mn-lt"/>
              </a:rPr>
              <a:t>, …</a:t>
            </a:r>
          </a:p>
          <a:p>
            <a:r>
              <a:rPr lang="en-US" dirty="0"/>
              <a:t>The </a:t>
            </a:r>
            <a:r>
              <a:rPr lang="en-US" i="1" dirty="0"/>
              <a:t>common</a:t>
            </a:r>
            <a:r>
              <a:rPr lang="en-US" dirty="0"/>
              <a:t> multiples are in red. </a:t>
            </a:r>
          </a:p>
          <a:p>
            <a:r>
              <a:rPr lang="en-US" dirty="0"/>
              <a:t>The </a:t>
            </a:r>
            <a:r>
              <a:rPr lang="en-US" i="1" dirty="0"/>
              <a:t>least</a:t>
            </a:r>
            <a:r>
              <a:rPr lang="en-US" dirty="0"/>
              <a:t> common multiple is </a:t>
            </a:r>
            <a:r>
              <a:rPr lang="en-US" dirty="0">
                <a:latin typeface="+mn-lt"/>
              </a:rPr>
              <a:t>30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462078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B4670-EF4B-448E-9075-FE383CD0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23: </a:t>
            </a:r>
            <a:r>
              <a:rPr lang="en-US" dirty="0"/>
              <a:t>Using the Least Common Multiple to Add Two Fractions </a:t>
            </a:r>
            <a:r>
              <a:rPr lang="en-US" sz="1800" dirty="0"/>
              <a:t>(1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C5A8E-BE9A-4D1B-8847-7A4D6DD7B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Find:</a:t>
            </a:r>
          </a:p>
          <a:p>
            <a:pPr>
              <a:spcBef>
                <a:spcPts val="1800"/>
              </a:spcBef>
            </a:pPr>
            <a:r>
              <a:rPr lang="en-US" dirty="0"/>
              <a:t>We use the LCM of the denominators of the fractions and rewrite each fraction using the LCM as a common denominator. </a:t>
            </a:r>
          </a:p>
          <a:p>
            <a:pPr>
              <a:spcBef>
                <a:spcPts val="600"/>
              </a:spcBef>
            </a:pPr>
            <a:r>
              <a:rPr lang="en-US" dirty="0"/>
              <a:t>The LCM of the denominators (</a:t>
            </a:r>
            <a:r>
              <a:rPr lang="en-US" dirty="0">
                <a:latin typeface="+mn-lt"/>
              </a:rPr>
              <a:t>10</a:t>
            </a:r>
            <a:r>
              <a:rPr lang="en-US" dirty="0"/>
              <a:t> and </a:t>
            </a:r>
            <a:r>
              <a:rPr lang="en-US" dirty="0">
                <a:latin typeface="+mn-lt"/>
              </a:rPr>
              <a:t>15</a:t>
            </a:r>
            <a:r>
              <a:rPr lang="en-US" dirty="0"/>
              <a:t>) is </a:t>
            </a:r>
            <a:r>
              <a:rPr lang="en-US" dirty="0">
                <a:latin typeface="+mn-lt"/>
              </a:rPr>
              <a:t>30</a:t>
            </a:r>
            <a:r>
              <a:rPr lang="en-US" dirty="0"/>
              <a:t>. Rewrite each fraction using </a:t>
            </a:r>
            <a:r>
              <a:rPr lang="en-US" dirty="0">
                <a:latin typeface="+mn-lt"/>
              </a:rPr>
              <a:t>30</a:t>
            </a:r>
            <a:r>
              <a:rPr lang="en-US" dirty="0"/>
              <a:t> as the denominator.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03E57F7-8ED5-4B73-AE9A-5B4370B1B0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039162"/>
              </p:ext>
            </p:extLst>
          </p:nvPr>
        </p:nvGraphicFramePr>
        <p:xfrm>
          <a:off x="1333500" y="1295400"/>
          <a:ext cx="1104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8" name="Equation" r:id="rId3" imgW="1104840" imgH="774360" progId="Equation.DSMT4">
                  <p:embed/>
                </p:oleObj>
              </mc:Choice>
              <mc:Fallback>
                <p:oleObj name="Equation" r:id="rId3" imgW="11048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3500" y="1295400"/>
                        <a:ext cx="11049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076152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B4670-EF4B-448E-9075-FE383CD0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23: </a:t>
            </a:r>
            <a:r>
              <a:rPr lang="en-US" dirty="0"/>
              <a:t>Using the Least Common Multiple to Add Two Fractions </a:t>
            </a:r>
            <a:r>
              <a:rPr lang="en-US" sz="1800" dirty="0"/>
              <a:t>(2 of 2)</a:t>
            </a:r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03E57F7-8ED5-4B73-AE9A-5B4370B1B0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00104"/>
              </p:ext>
            </p:extLst>
          </p:nvPr>
        </p:nvGraphicFramePr>
        <p:xfrm>
          <a:off x="2079625" y="1550988"/>
          <a:ext cx="1104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90" name="Equation" r:id="rId3" imgW="1104840" imgH="774360" progId="Equation.DSMT4">
                  <p:embed/>
                </p:oleObj>
              </mc:Choice>
              <mc:Fallback>
                <p:oleObj name="Equation" r:id="rId3" imgW="110484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03E57F7-8ED5-4B73-AE9A-5B4370B1B0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9625" y="1550988"/>
                        <a:ext cx="11049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4B8FE3A-1779-48FA-A3DD-C7936C91E1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227099"/>
              </p:ext>
            </p:extLst>
          </p:nvPr>
        </p:nvGraphicFramePr>
        <p:xfrm>
          <a:off x="3536950" y="1550988"/>
          <a:ext cx="2209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91" name="Equation" r:id="rId5" imgW="2209680" imgH="774360" progId="Equation.DSMT4">
                  <p:embed/>
                </p:oleObj>
              </mc:Choice>
              <mc:Fallback>
                <p:oleObj name="Equation" r:id="rId5" imgW="220968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03E57F7-8ED5-4B73-AE9A-5B4370B1B0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36950" y="1550988"/>
                        <a:ext cx="2209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D6C4292-D57C-47E1-9A8F-5F23333E4D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505026"/>
              </p:ext>
            </p:extLst>
          </p:nvPr>
        </p:nvGraphicFramePr>
        <p:xfrm>
          <a:off x="3536950" y="2654300"/>
          <a:ext cx="1447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92" name="Equation" r:id="rId7" imgW="1447560" imgH="774360" progId="Equation.DSMT4">
                  <p:embed/>
                </p:oleObj>
              </mc:Choice>
              <mc:Fallback>
                <p:oleObj name="Equation" r:id="rId7" imgW="1447560" imgH="774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4B8FE3A-1779-48FA-A3DD-C7936C91E1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36950" y="2654300"/>
                        <a:ext cx="1447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12C3589-D9F5-477D-AF1E-A88A4501DF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988442"/>
              </p:ext>
            </p:extLst>
          </p:nvPr>
        </p:nvGraphicFramePr>
        <p:xfrm>
          <a:off x="3536950" y="3665538"/>
          <a:ext cx="1193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93" name="Equation" r:id="rId9" imgW="1193760" imgH="774360" progId="Equation.DSMT4">
                  <p:embed/>
                </p:oleObj>
              </mc:Choice>
              <mc:Fallback>
                <p:oleObj name="Equation" r:id="rId9" imgW="119376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D6C4292-D57C-47E1-9A8F-5F23333E4D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36950" y="3665538"/>
                        <a:ext cx="1193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7A94A02-E95A-4F97-A65A-A398038AD5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132827"/>
              </p:ext>
            </p:extLst>
          </p:nvPr>
        </p:nvGraphicFramePr>
        <p:xfrm>
          <a:off x="3536950" y="4676776"/>
          <a:ext cx="7239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94" name="Equation" r:id="rId11" imgW="723600" imgH="774360" progId="Equation.DSMT4">
                  <p:embed/>
                </p:oleObj>
              </mc:Choice>
              <mc:Fallback>
                <p:oleObj name="Equation" r:id="rId11" imgW="723600" imgH="774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12C3589-D9F5-477D-AF1E-A88A4501DF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36950" y="4676776"/>
                        <a:ext cx="7239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033420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ECB78-0BBC-4A23-9C1E-2056FBE2C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 </a:t>
            </a:r>
            <a:r>
              <a:rPr lang="en-US" dirty="0"/>
              <a:t>Finding the Intersection and Union of Sets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E175-B1C0-4AFE-85C2-E61FB5849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Let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= {2, 4, 5, 9},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n-lt"/>
              </a:rPr>
              <a:t> = {3, 5, 7}, </a:t>
            </a:r>
            <a:r>
              <a:rPr lang="en-US" dirty="0"/>
              <a:t>and </a:t>
            </a:r>
            <a:r>
              <a:rPr lang="en-US" i="1" dirty="0">
                <a:latin typeface="+mn-lt"/>
              </a:rPr>
              <a:t>C</a:t>
            </a:r>
            <a:r>
              <a:rPr lang="en-US" dirty="0">
                <a:latin typeface="+mn-lt"/>
              </a:rPr>
              <a:t> = {2, 4, 6, 8}. </a:t>
            </a:r>
            <a:r>
              <a:rPr lang="en-US" dirty="0"/>
              <a:t>Find:</a:t>
            </a:r>
          </a:p>
          <a:p>
            <a:pPr>
              <a:defRPr/>
            </a:pPr>
            <a:r>
              <a:rPr lang="en-US" dirty="0"/>
              <a:t>a) </a:t>
            </a:r>
            <a:r>
              <a:rPr lang="en-US" i="1" dirty="0">
                <a:latin typeface="+mn-lt"/>
              </a:rPr>
              <a:t> </a:t>
            </a:r>
          </a:p>
          <a:p>
            <a:pPr>
              <a:defRPr/>
            </a:pPr>
            <a:r>
              <a:rPr lang="en-US" dirty="0"/>
              <a:t>b)</a:t>
            </a:r>
          </a:p>
          <a:p>
            <a:pPr>
              <a:defRPr/>
            </a:pPr>
            <a:r>
              <a:rPr lang="en-US" dirty="0"/>
              <a:t>c)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8E9A564-E0B3-4E0B-9241-EAD38D3C77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039422"/>
              </p:ext>
            </p:extLst>
          </p:nvPr>
        </p:nvGraphicFramePr>
        <p:xfrm>
          <a:off x="1839913" y="2432327"/>
          <a:ext cx="3225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36" name="Equation" r:id="rId3" imgW="3225600" imgH="482400" progId="Equation.DSMT4">
                  <p:embed/>
                </p:oleObj>
              </mc:Choice>
              <mc:Fallback>
                <p:oleObj name="Equation" r:id="rId3" imgW="3225600" imgH="4824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09253F9-8C1D-4C70-852D-6923D88E7D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9913" y="2432327"/>
                        <a:ext cx="3225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1806EDF-0BE3-4D7E-934C-61CC39413A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04054"/>
              </p:ext>
            </p:extLst>
          </p:nvPr>
        </p:nvGraphicFramePr>
        <p:xfrm>
          <a:off x="5202238" y="2432050"/>
          <a:ext cx="800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37" name="Equation" r:id="rId5" imgW="799920" imgH="482400" progId="Equation.DSMT4">
                  <p:embed/>
                </p:oleObj>
              </mc:Choice>
              <mc:Fallback>
                <p:oleObj name="Equation" r:id="rId5" imgW="799920" imgH="4824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170BC4A-AB28-4A57-AB46-D7B6A05FB8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02238" y="2432050"/>
                        <a:ext cx="8001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588415C-870E-4F28-9AEF-A24CC74166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203759"/>
              </p:ext>
            </p:extLst>
          </p:nvPr>
        </p:nvGraphicFramePr>
        <p:xfrm>
          <a:off x="1839913" y="2947658"/>
          <a:ext cx="3225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38" name="Equation" r:id="rId7" imgW="3225600" imgH="482400" progId="Equation.DSMT4">
                  <p:embed/>
                </p:oleObj>
              </mc:Choice>
              <mc:Fallback>
                <p:oleObj name="Equation" r:id="rId7" imgW="3225600" imgH="4824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65DE848-6CE9-4B43-A53E-7436A1B974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9913" y="2947658"/>
                        <a:ext cx="3225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9D2DB2F-455C-4CDC-B5B8-B94509B29F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281574"/>
              </p:ext>
            </p:extLst>
          </p:nvPr>
        </p:nvGraphicFramePr>
        <p:xfrm>
          <a:off x="5202238" y="2955547"/>
          <a:ext cx="2387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39" name="Equation" r:id="rId9" imgW="2387520" imgH="482400" progId="Equation.DSMT4">
                  <p:embed/>
                </p:oleObj>
              </mc:Choice>
              <mc:Fallback>
                <p:oleObj name="Equation" r:id="rId9" imgW="2387520" imgH="4824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EA11C652-D840-4C8A-B448-1FBBBDACAB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02238" y="2955547"/>
                        <a:ext cx="23876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50B233C-0AB3-4BF9-A108-105F580D35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961429"/>
              </p:ext>
            </p:extLst>
          </p:nvPr>
        </p:nvGraphicFramePr>
        <p:xfrm>
          <a:off x="854626" y="2459660"/>
          <a:ext cx="863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40" name="Equation" r:id="rId11" imgW="863280" imgH="368280" progId="Equation.DSMT4">
                  <p:embed/>
                </p:oleObj>
              </mc:Choice>
              <mc:Fallback>
                <p:oleObj name="Equation" r:id="rId11" imgW="863280" imgH="368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4E987FA-5BE7-406F-8CCE-3D384674B7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54626" y="2459660"/>
                        <a:ext cx="8636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BC78EF6-B443-4AD3-B463-C3305BB5FC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923428"/>
              </p:ext>
            </p:extLst>
          </p:nvPr>
        </p:nvGraphicFramePr>
        <p:xfrm>
          <a:off x="854626" y="3002721"/>
          <a:ext cx="863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41" name="Equation" r:id="rId13" imgW="863280" imgH="368280" progId="Equation.DSMT4">
                  <p:embed/>
                </p:oleObj>
              </mc:Choice>
              <mc:Fallback>
                <p:oleObj name="Equation" r:id="rId13" imgW="863280" imgH="3682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F6C889E-3108-4EF0-AB3A-0E2BBEFFF3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54626" y="3002721"/>
                        <a:ext cx="8636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08DA980C-5B23-4FEC-9FD4-3ED11BC734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369132"/>
              </p:ext>
            </p:extLst>
          </p:nvPr>
        </p:nvGraphicFramePr>
        <p:xfrm>
          <a:off x="835576" y="3476752"/>
          <a:ext cx="1765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42" name="Equation" r:id="rId15" imgW="1765080" imgH="482400" progId="Equation.DSMT4">
                  <p:embed/>
                </p:oleObj>
              </mc:Choice>
              <mc:Fallback>
                <p:oleObj name="Equation" r:id="rId15" imgW="1765080" imgH="4824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CEA9F005-FB4C-42F5-9C96-08A11B538F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35576" y="3476752"/>
                        <a:ext cx="17653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D3BF96E-637C-4766-B487-E588EF1388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388873"/>
              </p:ext>
            </p:extLst>
          </p:nvPr>
        </p:nvGraphicFramePr>
        <p:xfrm>
          <a:off x="2708549" y="3447667"/>
          <a:ext cx="5384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43" name="Equation" r:id="rId17" imgW="5384520" imgH="558720" progId="Equation.DSMT4">
                  <p:embed/>
                </p:oleObj>
              </mc:Choice>
              <mc:Fallback>
                <p:oleObj name="Equation" r:id="rId17" imgW="5384520" imgH="55872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B4EB8CF9-F708-4B08-BA02-826C3AA964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708549" y="3447667"/>
                        <a:ext cx="53848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A2EC8D9-E12F-47B3-959C-82EB0946F0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006571"/>
              </p:ext>
            </p:extLst>
          </p:nvPr>
        </p:nvGraphicFramePr>
        <p:xfrm>
          <a:off x="2708549" y="4090928"/>
          <a:ext cx="3848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44" name="Equation" r:id="rId19" imgW="3848040" imgH="482400" progId="Equation.DSMT4">
                  <p:embed/>
                </p:oleObj>
              </mc:Choice>
              <mc:Fallback>
                <p:oleObj name="Equation" r:id="rId19" imgW="3848040" imgH="4824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0842B687-E8E2-4372-B77C-B65F3CE296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708549" y="4090928"/>
                        <a:ext cx="38481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FF3E19C-9D0C-463A-BE38-EF70C914A8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612891"/>
              </p:ext>
            </p:extLst>
          </p:nvPr>
        </p:nvGraphicFramePr>
        <p:xfrm>
          <a:off x="2708549" y="4626468"/>
          <a:ext cx="800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045" name="Equation" r:id="rId21" imgW="799920" imgH="482400" progId="Equation.DSMT4">
                  <p:embed/>
                </p:oleObj>
              </mc:Choice>
              <mc:Fallback>
                <p:oleObj name="Equation" r:id="rId21" imgW="799920" imgH="4824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2564FA7A-E21E-4E50-B499-68D860C198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708549" y="4626468"/>
                        <a:ext cx="8001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75685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 of a Set</a:t>
            </a: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60"/>
            <a:ext cx="8464215" cy="2218950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Complement of a Set</a:t>
            </a:r>
          </a:p>
          <a:p>
            <a:r>
              <a:rPr lang="en-US" dirty="0">
                <a:latin typeface="+mj-lt"/>
              </a:rPr>
              <a:t>If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>
                <a:latin typeface="+mj-lt"/>
              </a:rPr>
              <a:t>is a set, the </a:t>
            </a:r>
            <a:r>
              <a:rPr lang="en-US" b="1" dirty="0">
                <a:latin typeface="+mj-lt"/>
              </a:rPr>
              <a:t>complement </a:t>
            </a:r>
            <a:r>
              <a:rPr lang="en-US" dirty="0">
                <a:latin typeface="+mj-lt"/>
              </a:rPr>
              <a:t>of </a:t>
            </a:r>
            <a:r>
              <a:rPr lang="en-US" i="1" dirty="0"/>
              <a:t>A</a:t>
            </a:r>
            <a:r>
              <a:rPr lang="en-US" dirty="0"/>
              <a:t>, denoted    , </a:t>
            </a:r>
            <a:r>
              <a:rPr lang="en-US" dirty="0">
                <a:latin typeface="+mj-lt"/>
              </a:rPr>
              <a:t>is the set consisting of all the elements in the universal set that are not in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</a:t>
            </a:r>
            <a:endParaRPr lang="en-US" dirty="0">
              <a:latin typeface="+mj-lt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3A9C91A-CF01-4F03-9195-AE09340113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645803"/>
              </p:ext>
            </p:extLst>
          </p:nvPr>
        </p:nvGraphicFramePr>
        <p:xfrm>
          <a:off x="7414039" y="1982442"/>
          <a:ext cx="279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8" name="Equation" r:id="rId3" imgW="279360" imgH="393480" progId="Equation.DSMT4">
                  <p:embed/>
                </p:oleObj>
              </mc:Choice>
              <mc:Fallback>
                <p:oleObj name="Equation" r:id="rId3" imgW="279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14039" y="1982442"/>
                        <a:ext cx="2794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2716656"/>
      </p:ext>
    </p:extLst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F8E0-A350-442F-8223-816CE199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</a:t>
            </a:r>
            <a:r>
              <a:rPr lang="en-US" dirty="0"/>
              <a:t> Finding the Complement of a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F5CB3-2BC9-4167-9B50-874D5FDAF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dirty="0"/>
              <a:t>If the universal set is </a:t>
            </a:r>
            <a:r>
              <a:rPr lang="en-US" i="1" dirty="0">
                <a:latin typeface="+mn-lt"/>
              </a:rPr>
              <a:t>U</a:t>
            </a:r>
            <a:r>
              <a:rPr lang="en-US" dirty="0">
                <a:latin typeface="+mn-lt"/>
              </a:rPr>
              <a:t> = {1, 2, 3, 4, 5, 6, 7, 8, 9} </a:t>
            </a:r>
            <a:r>
              <a:rPr lang="en-US" dirty="0"/>
              <a:t>and if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= {2, 4, 6, 8}, </a:t>
            </a:r>
          </a:p>
          <a:p>
            <a:pPr>
              <a:spcBef>
                <a:spcPts val="1200"/>
              </a:spcBef>
              <a:defRPr/>
            </a:pPr>
            <a:r>
              <a:rPr lang="en-US" dirty="0"/>
              <a:t>then     </a:t>
            </a:r>
            <a:r>
              <a:rPr lang="en-US" dirty="0">
                <a:latin typeface="+mn-lt"/>
              </a:rPr>
              <a:t>= {1, 3, 5, 7, 9}. </a:t>
            </a:r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59DBA70-D52A-4CFE-9B54-321DC8B601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695087"/>
              </p:ext>
            </p:extLst>
          </p:nvPr>
        </p:nvGraphicFramePr>
        <p:xfrm>
          <a:off x="1220305" y="2459520"/>
          <a:ext cx="279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9" name="Equation" r:id="rId3" imgW="279360" imgH="393480" progId="Equation.DSMT4">
                  <p:embed/>
                </p:oleObj>
              </mc:Choice>
              <mc:Fallback>
                <p:oleObj name="Equation" r:id="rId3" imgW="279360" imgH="3934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13A9C91A-CF01-4F03-9195-AE09340113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0305" y="2459520"/>
                        <a:ext cx="2794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388010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CB742-4BE6-47E7-9ECD-A9F4CBA1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Venn Diagrams </a:t>
            </a:r>
            <a:r>
              <a:rPr lang="en-US" sz="1800" dirty="0"/>
              <a:t>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EFC9F-2DD3-479E-A373-0E67BC171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>
              <a:spcBef>
                <a:spcPts val="0"/>
              </a:spcBef>
            </a:pPr>
            <a:r>
              <a:rPr lang="en-US" b="1" dirty="0"/>
              <a:t>Venn diagrams </a:t>
            </a:r>
            <a:r>
              <a:rPr lang="en-US" dirty="0"/>
              <a:t>represent sets </a:t>
            </a:r>
            <a:br>
              <a:rPr lang="en-US" dirty="0"/>
            </a:br>
            <a:r>
              <a:rPr lang="en-US" dirty="0"/>
              <a:t>as circles enclosed in a </a:t>
            </a:r>
            <a:br>
              <a:rPr lang="en-US" dirty="0"/>
            </a:br>
            <a:r>
              <a:rPr lang="en-US" dirty="0"/>
              <a:t>rectangle, which represents </a:t>
            </a:r>
            <a:br>
              <a:rPr lang="en-US" dirty="0"/>
            </a:br>
            <a:r>
              <a:rPr lang="en-US" dirty="0"/>
              <a:t>the universal set.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If we know that             we </a:t>
            </a:r>
            <a:br>
              <a:rPr lang="en-US" dirty="0"/>
            </a:br>
            <a:r>
              <a:rPr lang="en-US" dirty="0"/>
              <a:t>might use the Venn diagram </a:t>
            </a:r>
            <a:br>
              <a:rPr lang="en-US" dirty="0"/>
            </a:br>
            <a:r>
              <a:rPr lang="en-US" dirty="0"/>
              <a:t>on the right to illustrate </a:t>
            </a:r>
            <a:r>
              <a:rPr lang="en-US" i="1" dirty="0">
                <a:latin typeface="+mn-lt"/>
              </a:rPr>
              <a:t>A</a:t>
            </a:r>
            <a:r>
              <a:rPr lang="en-US" dirty="0"/>
              <a:t> is a </a:t>
            </a:r>
            <a:br>
              <a:rPr lang="en-US" dirty="0"/>
            </a:br>
            <a:r>
              <a:rPr lang="en-US" dirty="0"/>
              <a:t>subset of </a:t>
            </a:r>
            <a:r>
              <a:rPr lang="en-US" i="1" dirty="0">
                <a:latin typeface="+mn-lt"/>
              </a:rPr>
              <a:t>B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9A1A86-521A-457D-A518-96D5825EBA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4494" y="1375950"/>
            <a:ext cx="3334274" cy="22932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4134C21-8D3F-4EC1-B131-58A05AA9BD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8530" y="3710948"/>
            <a:ext cx="3296733" cy="2570581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5179561-7530-4F2C-A718-3E060F71E0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05489"/>
              </p:ext>
            </p:extLst>
          </p:nvPr>
        </p:nvGraphicFramePr>
        <p:xfrm>
          <a:off x="2939502" y="3679894"/>
          <a:ext cx="1016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4" name="Equation" r:id="rId5" imgW="1015920" imgH="368280" progId="Equation.DSMT4">
                  <p:embed/>
                </p:oleObj>
              </mc:Choice>
              <mc:Fallback>
                <p:oleObj name="Equation" r:id="rId5" imgW="1015920" imgH="3682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14BF537-EF7E-48D4-969B-676E0DA7CD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39502" y="3679894"/>
                        <a:ext cx="10160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6365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13804</TotalTime>
  <Words>1942</Words>
  <Application>Microsoft Office PowerPoint</Application>
  <PresentationFormat>On-screen Show (4:3)</PresentationFormat>
  <Paragraphs>322</Paragraphs>
  <Slides>56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Arial</vt:lpstr>
      <vt:lpstr>Times New Roman</vt:lpstr>
      <vt:lpstr>Default Design</vt:lpstr>
      <vt:lpstr>Equation</vt:lpstr>
      <vt:lpstr>PowerPoint Presentation</vt:lpstr>
      <vt:lpstr>PowerPoint Presentation</vt:lpstr>
      <vt:lpstr>Objectives</vt:lpstr>
      <vt:lpstr>Example 1: Using Set-builder Notation and the Roster Method</vt:lpstr>
      <vt:lpstr>Intersection and Union of Two Sets</vt:lpstr>
      <vt:lpstr>Example 2: Finding the Intersection and Union of Sets(1 of 2)</vt:lpstr>
      <vt:lpstr>Complement of a Set</vt:lpstr>
      <vt:lpstr>Example 3: Finding the Complement of a Set</vt:lpstr>
      <vt:lpstr>Venn Diagrams (1 of 3)</vt:lpstr>
      <vt:lpstr>Venn Diagrams (2 of 3)</vt:lpstr>
      <vt:lpstr>Venn Diagrams (3 of 3)</vt:lpstr>
      <vt:lpstr>Integers</vt:lpstr>
      <vt:lpstr>Rational Numbers</vt:lpstr>
      <vt:lpstr>Real Numbers</vt:lpstr>
      <vt:lpstr>Example 4: Classifying the Numbers in a Set (1 of 2)</vt:lpstr>
      <vt:lpstr>Example 4: Classifying the Numbers in a Set (2 of 2)</vt:lpstr>
      <vt:lpstr>Approximations</vt:lpstr>
      <vt:lpstr>Example 5: Approximating a Decimal to Two Places (1 of 2)</vt:lpstr>
      <vt:lpstr>Example 5: Approximating a Decimal to Two Places (2 of 2)</vt:lpstr>
      <vt:lpstr>Example 6: Approximating a Decimal to Two and Four Places</vt:lpstr>
      <vt:lpstr>Operations</vt:lpstr>
      <vt:lpstr>Example 7: Writing Statements Using Symbols</vt:lpstr>
      <vt:lpstr>Evaluate Numerical Expressions</vt:lpstr>
      <vt:lpstr>Example 8: Finding the Value of an Expression</vt:lpstr>
      <vt:lpstr>Example 9: Finding the Value of an Expression</vt:lpstr>
      <vt:lpstr>Rules for the Order of Operations</vt:lpstr>
      <vt:lpstr>Example 10: Finding the Value of an Expression (1 of 2)</vt:lpstr>
      <vt:lpstr>Example 10: Finding the Value of an Expression (2 of 2)</vt:lpstr>
      <vt:lpstr>Work with Properties of Real Numbers</vt:lpstr>
      <vt:lpstr>Example 11: Commutative Properties</vt:lpstr>
      <vt:lpstr>Commutative Properties</vt:lpstr>
      <vt:lpstr>Example 12: Associative Properties</vt:lpstr>
      <vt:lpstr>Properties</vt:lpstr>
      <vt:lpstr>Example 13: Distributive Property (1 of 2)</vt:lpstr>
      <vt:lpstr>Example 13: Distributive Property (2 of 2)</vt:lpstr>
      <vt:lpstr>Example 14: Identity Properties</vt:lpstr>
      <vt:lpstr>Properties</vt:lpstr>
      <vt:lpstr>Example 15: Finding an Additive Inverse</vt:lpstr>
      <vt:lpstr>Multiplicative Inverse Property</vt:lpstr>
      <vt:lpstr>Example 16: Finding a Reciprocal</vt:lpstr>
      <vt:lpstr>Difference and Quotient</vt:lpstr>
      <vt:lpstr>Example 17: Working with Differences and Quotients</vt:lpstr>
      <vt:lpstr>Properties </vt:lpstr>
      <vt:lpstr>Rules of Signs </vt:lpstr>
      <vt:lpstr>Example 18: Applying the Rules of Signs (1 of 2)</vt:lpstr>
      <vt:lpstr>Example 18: Applying the Rules of Signs (2 of 2)</vt:lpstr>
      <vt:lpstr>Cancellation Properties</vt:lpstr>
      <vt:lpstr>Example 19: Using the Cancellation Properties</vt:lpstr>
      <vt:lpstr>Zero-Product Property</vt:lpstr>
      <vt:lpstr>Example 20: Using the Zero-Product Property</vt:lpstr>
      <vt:lpstr>Arithmetic of Quotients</vt:lpstr>
      <vt:lpstr>Example 21: Adding, Subtracting, Multiplying, and Dividing Quotients (1 of 2)</vt:lpstr>
      <vt:lpstr>Example 21: Adding, Subtracting, Multiplying, and Dividing Quotients (2 of 2)</vt:lpstr>
      <vt:lpstr>Example 22: Finding the Least Common Multiple of Two Numbers</vt:lpstr>
      <vt:lpstr>Example 23: Using the Least Common Multiple to Add Two Fractions (1 of 2)</vt:lpstr>
      <vt:lpstr>Example 23: Using the Least Common Multiple to Add Two Fractions (2 of 2)</vt:lpstr>
    </vt:vector>
  </TitlesOfParts>
  <Company>Copyright © 2020, 2016,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and Trigonometry</dc:title>
  <dc:creator>Sullivan</dc:creator>
  <cp:lastModifiedBy>Denise Heban</cp:lastModifiedBy>
  <cp:revision>1078</cp:revision>
  <dcterms:created xsi:type="dcterms:W3CDTF">2001-10-26T14:49:56Z</dcterms:created>
  <dcterms:modified xsi:type="dcterms:W3CDTF">2019-03-14T09:13:07Z</dcterms:modified>
</cp:coreProperties>
</file>