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sldIdLst>
    <p:sldId id="313" r:id="rId2"/>
    <p:sldId id="314" r:id="rId3"/>
    <p:sldId id="256" r:id="rId4"/>
    <p:sldId id="315" r:id="rId5"/>
    <p:sldId id="260" r:id="rId6"/>
    <p:sldId id="261" r:id="rId7"/>
    <p:sldId id="263" r:id="rId8"/>
    <p:sldId id="266" r:id="rId9"/>
    <p:sldId id="268" r:id="rId10"/>
    <p:sldId id="269" r:id="rId11"/>
    <p:sldId id="312" r:id="rId12"/>
    <p:sldId id="298" r:id="rId13"/>
    <p:sldId id="316" r:id="rId14"/>
    <p:sldId id="280" r:id="rId15"/>
    <p:sldId id="281" r:id="rId16"/>
    <p:sldId id="279" r:id="rId17"/>
    <p:sldId id="286" r:id="rId18"/>
    <p:sldId id="291" r:id="rId19"/>
    <p:sldId id="292" r:id="rId20"/>
    <p:sldId id="290" r:id="rId21"/>
    <p:sldId id="295" r:id="rId22"/>
    <p:sldId id="296" r:id="rId23"/>
    <p:sldId id="294" r:id="rId24"/>
    <p:sldId id="299" r:id="rId25"/>
    <p:sldId id="300" r:id="rId26"/>
    <p:sldId id="301" r:id="rId27"/>
    <p:sldId id="302" r:id="rId28"/>
    <p:sldId id="303" r:id="rId29"/>
    <p:sldId id="304" r:id="rId30"/>
    <p:sldId id="309" r:id="rId31"/>
    <p:sldId id="305" r:id="rId32"/>
    <p:sldId id="306" r:id="rId33"/>
    <p:sldId id="307" r:id="rId34"/>
    <p:sldId id="308" r:id="rId35"/>
    <p:sldId id="310" r:id="rId36"/>
    <p:sldId id="317" r:id="rId37"/>
    <p:sldId id="311" r:id="rId38"/>
  </p:sldIdLst>
  <p:sldSz cx="9144000" cy="6858000" type="screen4x3"/>
  <p:notesSz cx="6858000" cy="9144000"/>
  <p:defaultTextStyle>
    <a:defPPr>
      <a:defRPr lang="en-US"/>
    </a:defPPr>
    <a:lvl1pPr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98" autoAdjust="0"/>
    <p:restoredTop sz="96187" autoAdjust="0"/>
  </p:normalViewPr>
  <p:slideViewPr>
    <p:cSldViewPr>
      <p:cViewPr varScale="1">
        <p:scale>
          <a:sx n="106" d="100"/>
          <a:sy n="106" d="100"/>
        </p:scale>
        <p:origin x="126"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mtClean="0"/>
            </a:lvl1pPr>
          </a:lstStyle>
          <a:p>
            <a:pPr>
              <a:defRPr/>
            </a:pPr>
            <a:fld id="{F2B785AB-84C3-47B5-81F1-179B12178FA7}" type="slidenum">
              <a:rPr lang="en-US" altLang="en-US"/>
              <a:pPr>
                <a:defRPr/>
              </a:pPr>
              <a:t>‹#›</a:t>
            </a:fld>
            <a:endParaRPr lang="en-US" altLang="en-US"/>
          </a:p>
        </p:txBody>
      </p:sp>
    </p:spTree>
    <p:extLst>
      <p:ext uri="{BB962C8B-B14F-4D97-AF65-F5344CB8AC3E}">
        <p14:creationId xmlns:p14="http://schemas.microsoft.com/office/powerpoint/2010/main" val="25669349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fld id="{C4395A7C-00A0-4E02-A450-EAA360E77C0A}" type="slidenum">
              <a:rPr lang="en-US" altLang="en-US"/>
              <a:pPr/>
              <a:t>2</a:t>
            </a:fld>
            <a:endParaRPr lang="en-US" altLang="en-US"/>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05150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89786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41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60375"/>
            <a:ext cx="2057400" cy="5665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60375"/>
            <a:ext cx="6019800" cy="5665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3421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8447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65054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55988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4298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1136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26910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58497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95608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6037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50000"/>
              </a:spcBef>
              <a:defRPr/>
            </a:pPr>
            <a:fld id="{6DD41A61-C914-4C57-90D4-69445F85267F}" type="slidenum">
              <a:rPr lang="en-US" altLang="en-US" sz="1800" smtClean="0"/>
              <a:pPr eaLnBrk="1" hangingPunct="1">
                <a:spcBef>
                  <a:spcPct val="50000"/>
                </a:spcBef>
                <a:defRPr/>
              </a:pPr>
              <a:t>‹#›</a:t>
            </a:fld>
            <a:endParaRPr lang="en-US" altLang="en-US" sz="1800"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3"/>
          <p:cNvSpPr txBox="1">
            <a:spLocks noChangeArrowheads="1"/>
          </p:cNvSpPr>
          <p:nvPr/>
        </p:nvSpPr>
        <p:spPr bwMode="auto">
          <a:xfrm>
            <a:off x="2209800" y="533400"/>
            <a:ext cx="6819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IN" altLang="en-US" sz="4000" b="1">
                <a:cs typeface="Arial" panose="020B0604020202020204" pitchFamily="34" charset="0"/>
              </a:rPr>
              <a:t>Differentiation</a:t>
            </a:r>
            <a:endParaRPr lang="en-US" altLang="en-US" sz="4000" b="1">
              <a:cs typeface="Arial" panose="020B0604020202020204" pitchFamily="34"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93688"/>
            <a:ext cx="536575"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2</a:t>
            </a:r>
          </a:p>
        </p:txBody>
      </p:sp>
      <p:pic>
        <p:nvPicPr>
          <p:cNvPr id="3079"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22"/>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Power Rule</a:t>
            </a:r>
          </a:p>
        </p:txBody>
      </p:sp>
      <p:pic>
        <p:nvPicPr>
          <p:cNvPr id="13316" name="Picture 1" descr="Theorem 2.3. The power rule. If n is a rational number, then the function f(x) = x^n is differentiable and (d/(d x)) [x^n] = n x^(n minus 1). For f to be differentiable at x = 0, n must be a number such that x^(n minus 1) is defined on an interval containing 0.&#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752600"/>
            <a:ext cx="7375525"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When using the Power Rule, the case for which </a:t>
            </a:r>
            <a:r>
              <a:rPr lang="en-US" altLang="en-US" sz="2400" i="1"/>
              <a:t>n </a:t>
            </a:r>
            <a:r>
              <a:rPr lang="en-US" altLang="en-US" sz="2400"/>
              <a:t>= 1 is best thought of as a separate differentiation rule. That is,</a:t>
            </a:r>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r>
              <a:rPr lang="en-US" altLang="en-US" sz="2400"/>
              <a:t>This rule is consistent with the fact </a:t>
            </a:r>
          </a:p>
          <a:p>
            <a:pPr eaLnBrk="1" hangingPunct="1">
              <a:spcBef>
                <a:spcPct val="0"/>
              </a:spcBef>
              <a:buFontTx/>
              <a:buNone/>
            </a:pPr>
            <a:r>
              <a:rPr lang="en-US" altLang="en-US" sz="2400"/>
              <a:t>that the slope of the line </a:t>
            </a:r>
            <a:r>
              <a:rPr lang="en-US" altLang="en-US" sz="2400" i="1"/>
              <a:t>y</a:t>
            </a:r>
            <a:r>
              <a:rPr lang="en-US" altLang="en-US" sz="2400"/>
              <a:t> = </a:t>
            </a:r>
            <a:r>
              <a:rPr lang="en-US" altLang="en-US" sz="2400" i="1"/>
              <a:t>x</a:t>
            </a:r>
            <a:r>
              <a:rPr lang="en-US" altLang="en-US" sz="2400"/>
              <a:t> is 1,</a:t>
            </a:r>
          </a:p>
          <a:p>
            <a:pPr eaLnBrk="1" hangingPunct="1">
              <a:spcBef>
                <a:spcPct val="0"/>
              </a:spcBef>
              <a:buFontTx/>
              <a:buNone/>
            </a:pPr>
            <a:r>
              <a:rPr lang="en-US" altLang="en-US" sz="2400"/>
              <a:t>as shown in Figure 2.15.</a:t>
            </a:r>
          </a:p>
        </p:txBody>
      </p:sp>
      <p:sp>
        <p:nvSpPr>
          <p:cNvPr id="14339" name="Text Box 7"/>
          <p:cNvSpPr txBox="1">
            <a:spLocks noChangeArrowheads="1"/>
          </p:cNvSpPr>
          <p:nvPr/>
        </p:nvSpPr>
        <p:spPr bwMode="auto">
          <a:xfrm>
            <a:off x="6553200" y="61722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2.15</a:t>
            </a:r>
          </a:p>
        </p:txBody>
      </p:sp>
      <p:sp>
        <p:nvSpPr>
          <p:cNvPr id="14340" name="Text Box 8"/>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Power Rule</a:t>
            </a:r>
          </a:p>
        </p:txBody>
      </p:sp>
      <p:pic>
        <p:nvPicPr>
          <p:cNvPr id="14341" name="Picture 10" descr="The image consists of a visual representation and a caption. Visual representation. A line is graphed on the x y coordinate plane. The line is labeled y = x. It enters the bottom left of the viewing window in the third quadrant, goes up and to the right, passes through the origin and enters the first quadrant, goes further up and to the right, passes through (1, 1), (4, 4), and exits the top right of the viewing window. Caption. The slope of the line y = x is 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048000"/>
            <a:ext cx="2867025"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1" descr="(d/(d x)) [x] = 1. Power rule when n = 1.&#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438400"/>
            <a:ext cx="38004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623888" y="323850"/>
            <a:ext cx="85153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2 – </a:t>
            </a:r>
            <a:r>
              <a:rPr lang="en-US" altLang="en-US" sz="4000" i="1">
                <a:solidFill>
                  <a:schemeClr val="bg1"/>
                </a:solidFill>
              </a:rPr>
              <a:t>Using the Power Rule</a:t>
            </a:r>
          </a:p>
        </p:txBody>
      </p:sp>
      <p:pic>
        <p:nvPicPr>
          <p:cNvPr id="15364" name="Picture 1" descr="(item a). Function: f(x) = x^3. Derivative: f prime (x) = 3 x^2.&#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9275" y="1600200"/>
            <a:ext cx="484822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g(x) = root3(x). g prime (x) = (d/(d x)) [x^(1/3)] = (1/3) x^(negative 2/3) = 1/(3 x^(2/3)).&#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3238" y="2803525"/>
            <a:ext cx="74866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y = 1/(x^2). (d y)/(d x) = (d/(d x)) [x^(negative 2)]= (negative 2) x^(negative 3) = negative 2/(x^3).&#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3238" y="3873500"/>
            <a:ext cx="7286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In Example 2(c), note that </a:t>
            </a:r>
            <a:r>
              <a:rPr lang="en-US" altLang="en-US" sz="2400" i="1"/>
              <a:t>before </a:t>
            </a:r>
            <a:r>
              <a:rPr lang="en-US" altLang="en-US" sz="2400"/>
              <a:t>differentiating, 1/</a:t>
            </a:r>
            <a:r>
              <a:rPr lang="en-US" altLang="en-US" sz="2400" i="1"/>
              <a:t>x</a:t>
            </a:r>
            <a:r>
              <a:rPr lang="en-US" altLang="en-US" sz="2400" i="1" baseline="30000"/>
              <a:t>2 </a:t>
            </a:r>
            <a:r>
              <a:rPr lang="en-US" altLang="en-US" sz="2400"/>
              <a:t>was rewritten as </a:t>
            </a:r>
            <a:r>
              <a:rPr lang="en-US" altLang="en-US" sz="2400" i="1"/>
              <a:t>x</a:t>
            </a:r>
            <a:r>
              <a:rPr lang="en-US" altLang="en-US" sz="2400" baseline="30000">
                <a:sym typeface="Symbol" panose="05050102010706020507" pitchFamily="18" charset="2"/>
              </a:rPr>
              <a:t>–</a:t>
            </a:r>
            <a:r>
              <a:rPr lang="en-US" altLang="en-US" sz="2400" baseline="30000"/>
              <a:t>2</a:t>
            </a:r>
            <a:r>
              <a:rPr lang="en-US" altLang="en-US" sz="2400"/>
              <a:t>. Rewriting is the first step in </a:t>
            </a:r>
            <a:r>
              <a:rPr lang="en-US" altLang="en-US" sz="2400" i="1"/>
              <a:t>many </a:t>
            </a:r>
            <a:r>
              <a:rPr lang="en-US" altLang="en-US" sz="2400"/>
              <a:t>differentiation problems.</a:t>
            </a:r>
          </a:p>
        </p:txBody>
      </p:sp>
      <p:sp>
        <p:nvSpPr>
          <p:cNvPr id="16387" name="Text Box 8"/>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Power Rule</a:t>
            </a:r>
          </a:p>
        </p:txBody>
      </p:sp>
      <p:pic>
        <p:nvPicPr>
          <p:cNvPr id="16388" name="Picture 2" descr="(step 1). Given: y = 1/(x^2). (step 2). Rewrite: y = x^(negative 2). (step 3). Differentiate: (d y)/(d x) = (negative 2) x^(negative 3). (step 4). Simplify: (d y)/(d x) = negative 2/(x^3).&#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819400"/>
            <a:ext cx="7324725"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57200"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
                <a:srgbClr val="009BAE"/>
              </a:buClr>
              <a:buFont typeface="Wingdings" panose="05000000000000000000" pitchFamily="2" charset="2"/>
              <a:buNone/>
            </a:pPr>
            <a:r>
              <a:rPr lang="en-US" altLang="en-US" sz="4000">
                <a:cs typeface="Arial" panose="020B0604020202020204" pitchFamily="34" charset="0"/>
              </a:rPr>
              <a:t>The Constant Multiple Rule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Constant Multiple Rule</a:t>
            </a:r>
          </a:p>
        </p:txBody>
      </p:sp>
      <p:pic>
        <p:nvPicPr>
          <p:cNvPr id="18436" name="Picture 1" descr="Theorem 2.4. The constant multiple rule. If f is a differentiable function and c is a real number, then c f is also differentiable and (d/(d x)) [c f(x)] = c (f prime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9588" y="1676400"/>
            <a:ext cx="795337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552450" y="381000"/>
            <a:ext cx="85153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solidFill>
                  <a:schemeClr val="bg1"/>
                </a:solidFill>
              </a:rPr>
              <a:t>Example 5 – </a:t>
            </a:r>
            <a:r>
              <a:rPr lang="en-US" altLang="en-US" i="1">
                <a:solidFill>
                  <a:schemeClr val="bg1"/>
                </a:solidFill>
              </a:rPr>
              <a:t>Using the Constant Multiple Rule</a:t>
            </a:r>
          </a:p>
        </p:txBody>
      </p:sp>
      <p:pic>
        <p:nvPicPr>
          <p:cNvPr id="19459" name="Picture 1" descr="(item a). Function: y = 5 x^3. Derivative: (d y)/(d x) = (d/(d x)) [5 x^3] = 5(d/(d x)) [x^3] = 5(3) x^2 = 15 x^2.&#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447800"/>
            <a:ext cx="59531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y = 2/x. (d y)/(d x) = (d/(d x)) [2 x^(negative 1)] = 2 (d/(d x)) [x^(negative 1)] = 2(negative 1)(x^(negative 2)) = negative 2/(x^2).&#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1025" y="2590800"/>
            <a:ext cx="661035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f(t) = (4 t^2)/5. f prime (t) = (d/(d t)) [(4/5)t^2] = (4/5) (d/(d t)) [t^2] = (4/5)(2t) = (8/5)t.&#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0075" y="3429000"/>
            <a:ext cx="59245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item d). y = 2 sqrt(x). (d y)/(d x) = (d/(d x)) [2 x^(1/2)] = 2((1/2) x^(negative 1/2)) = x^(negative 1/2) = 1/sqrt(x).&#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54050" y="4238625"/>
            <a:ext cx="61341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item e). y = 1/(2 root3(x^2)). (d y)/(d x) = (d/(d x)) [(1/2) x^(negative 2/3)] = (1/2)(negative 2/3)(x^(negative 5/3)) = negative 1/(3 x^(5/3)).&#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1663" y="5021263"/>
            <a:ext cx="62769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item f). y = negative (3 x)/2. y prime = (d/(d x)) [(negative 3/2)x] = negative (3/2)(1) = negative 3/2.&#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55638" y="5875338"/>
            <a:ext cx="5287962"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900" decel="100000" fill="hold"/>
                                        <p:tgtEl>
                                          <p:spTgt spid="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900" decel="100000" fill="hold"/>
                                        <p:tgtEl>
                                          <p:spTgt spid="6"/>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900" decel="100000" fill="hold"/>
                                        <p:tgtEl>
                                          <p:spTgt spid="7"/>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455613" y="1370013"/>
            <a:ext cx="83835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Constant Multiple Rule and the Power Rule can be combined into one rule. The combination rule is</a:t>
            </a:r>
          </a:p>
        </p:txBody>
      </p:sp>
      <p:sp>
        <p:nvSpPr>
          <p:cNvPr id="20483" name="Text Box 7"/>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Constant Multiple Rule</a:t>
            </a:r>
          </a:p>
        </p:txBody>
      </p:sp>
      <p:pic>
        <p:nvPicPr>
          <p:cNvPr id="20484" name="Picture 1" descr="(d/(d x)) [c x^n] = c n x^(n minus 1).&#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438400"/>
            <a:ext cx="2614613"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457200"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
                <a:srgbClr val="009BAE"/>
              </a:buClr>
              <a:buFont typeface="Wingdings" panose="05000000000000000000" pitchFamily="2" charset="2"/>
              <a:buNone/>
            </a:pPr>
            <a:r>
              <a:rPr lang="en-US" altLang="en-US" sz="4000">
                <a:cs typeface="Arial" panose="020B0604020202020204" pitchFamily="34" charset="0"/>
              </a:rPr>
              <a:t>The Sum and Difference Rules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Sum and Difference Rules</a:t>
            </a:r>
          </a:p>
        </p:txBody>
      </p:sp>
      <p:pic>
        <p:nvPicPr>
          <p:cNvPr id="22531" name="Picture 1" descr="Theorem 2.5. The sum and difference rules. The sum, or difference, of two differentiable functions f and g is itself differentiable. Moreover, the derivative of f + g, or f minus g, is the sum, or difference, of the derivatives of f and g. (item 1). (d/(d x)) [f(x) + g(x)] = f prime (x) + g prime (x). Caption. Sum rule. (item 2). (d/(d x)) [f(x) minus g(x)] = f prime (x) minus g prime (x). Caption. Difference rul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1850" y="1752600"/>
            <a:ext cx="7480300" cy="283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400" b="1"/>
              <a:t>2.2</a:t>
            </a:r>
          </a:p>
        </p:txBody>
      </p:sp>
      <p:sp>
        <p:nvSpPr>
          <p:cNvPr id="4100" name="Text Box 2"/>
          <p:cNvSpPr txBox="1">
            <a:spLocks noChangeArrowheads="1"/>
          </p:cNvSpPr>
          <p:nvPr/>
        </p:nvSpPr>
        <p:spPr bwMode="auto">
          <a:xfrm>
            <a:off x="2362200" y="2228850"/>
            <a:ext cx="61722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 typeface="Wingdings" panose="05000000000000000000" pitchFamily="2" charset="2"/>
              <a:buNone/>
            </a:pPr>
            <a:r>
              <a:rPr lang="en-US" altLang="en-US" sz="3800">
                <a:solidFill>
                  <a:schemeClr val="bg1"/>
                </a:solidFill>
              </a:rPr>
              <a:t>Basic Differentiation Rules and Rates of Change</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3400" y="381000"/>
            <a:ext cx="851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900">
                <a:solidFill>
                  <a:schemeClr val="bg1"/>
                </a:solidFill>
              </a:rPr>
              <a:t>Example 7 – </a:t>
            </a:r>
            <a:r>
              <a:rPr lang="en-US" altLang="en-US" sz="2900" i="1">
                <a:solidFill>
                  <a:schemeClr val="bg1"/>
                </a:solidFill>
              </a:rPr>
              <a:t>Using the Sum and Difference Rules</a:t>
            </a:r>
          </a:p>
        </p:txBody>
      </p:sp>
      <p:pic>
        <p:nvPicPr>
          <p:cNvPr id="23555" name="Picture 1" descr="(item a). Function: f(x) = x^3 minus 4 x + 5. Derivative: f prime (x) = 3 x^2 minus 4.&#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755775"/>
            <a:ext cx="728503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g(x) = negative (x^4)/2 + 3 x^3 minus 2 x. g prime (x) = negative 2 x^3 + 9 x^2 minus 2.&#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2925" y="2895600"/>
            <a:ext cx="8180388"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y = (3 x^2 minus x + 1)/x = 3 x minus 1 + 1/x. y prime = 3 minus 1/(x^2) = (3 x^2 minus 1)/(x^2).&#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0238" y="3886200"/>
            <a:ext cx="787558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
                <a:srgbClr val="009BAE"/>
              </a:buClr>
              <a:buFont typeface="Wingdings" panose="05000000000000000000" pitchFamily="2" charset="2"/>
              <a:buNone/>
            </a:pPr>
            <a:r>
              <a:rPr lang="en-US" altLang="en-US" sz="4000">
                <a:cs typeface="Arial" panose="020B0604020202020204" pitchFamily="34" charset="0"/>
              </a:rPr>
              <a:t>Derivatives of the Sine and Cosine Functions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547688" y="404813"/>
            <a:ext cx="836771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solidFill>
                  <a:schemeClr val="bg1"/>
                </a:solidFill>
              </a:rPr>
              <a:t>Derivatives of the Sine and Cosine Functions</a:t>
            </a:r>
          </a:p>
        </p:txBody>
      </p:sp>
      <p:pic>
        <p:nvPicPr>
          <p:cNvPr id="25603" name="Picture 1" descr="Theorem 2.6. Derivatives of sine and cosine functions. (item 1). (d/(d x)) [sin(x)] = cos(x). (item 2). (d/(d x)) [cos(x)]= negative sin(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05000"/>
            <a:ext cx="7796213"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609600" y="381000"/>
            <a:ext cx="85153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600">
                <a:solidFill>
                  <a:schemeClr val="bg1"/>
                </a:solidFill>
              </a:rPr>
              <a:t>Example 8 </a:t>
            </a:r>
            <a:r>
              <a:rPr lang="en-US" altLang="en-US" sz="3000">
                <a:solidFill>
                  <a:schemeClr val="bg1"/>
                </a:solidFill>
              </a:rPr>
              <a:t>–</a:t>
            </a:r>
            <a:r>
              <a:rPr lang="en-US" altLang="en-US" sz="2600">
                <a:solidFill>
                  <a:schemeClr val="bg1"/>
                </a:solidFill>
              </a:rPr>
              <a:t> </a:t>
            </a:r>
            <a:r>
              <a:rPr lang="en-US" altLang="en-US" sz="2600" i="1">
                <a:solidFill>
                  <a:schemeClr val="bg1"/>
                </a:solidFill>
              </a:rPr>
              <a:t>Derivatives Involving Sines and Cosines</a:t>
            </a:r>
          </a:p>
        </p:txBody>
      </p:sp>
      <p:pic>
        <p:nvPicPr>
          <p:cNvPr id="26627" name="Picture 1" descr="(item a). Function: y = 2 sin(x). Derivative: y prime = 2 cos(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6425" y="1735138"/>
            <a:ext cx="52482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y = sin(x)/2 = (1/2) sin(x). y prime = (1/2) cos(x) = cos(x)/2.&#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89250"/>
            <a:ext cx="64293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y = x + cos(x). y prime = 1 minus sin(x).&#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0550" y="3810000"/>
            <a:ext cx="56483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item d). y = cos(x) minus (pi/3) sin(x). y prime = negative sin(x) minus (pi/3) cos(x).&#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95300" y="4583113"/>
            <a:ext cx="663892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900" decel="100000" fill="hold"/>
                                        <p:tgtEl>
                                          <p:spTgt spid="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buFontTx/>
              <a:buNone/>
            </a:pPr>
            <a:r>
              <a:rPr lang="en-US" altLang="en-US" sz="4000">
                <a:cs typeface="Arial" panose="020B0604020202020204" pitchFamily="34" charset="0"/>
              </a:rPr>
              <a:t>Rates of Change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r>
              <a:rPr lang="en-US" altLang="en-US" sz="2400" smtClean="0"/>
              <a:t>You have seen how the derivative is used to determine slope. </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The derivative can also be used to determine the rate of change of one variable with respect to another. </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Applications involving rates of change occur in a wide variety of fields. </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A few examples are population growth rates, production rates, water flow rates, velocity, and acceleration.</a:t>
            </a:r>
          </a:p>
        </p:txBody>
      </p:sp>
      <p:sp>
        <p:nvSpPr>
          <p:cNvPr id="28675" name="Text Box 3"/>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Rates of Change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r>
              <a:rPr lang="en-US" altLang="en-US" sz="2400" smtClean="0"/>
              <a:t>A common use for rate of change is to describe the motion of an object moving in a straight line. </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In such problems, it is customary to use either a horizontal or a vertical line with a designated origin to represent the line of motion. </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On such lines, movement to the right (or upward) is considered to be in the positive direction, and movement to the left (or downward) is considered to be in the negative direction.</a:t>
            </a:r>
          </a:p>
        </p:txBody>
      </p:sp>
      <p:sp>
        <p:nvSpPr>
          <p:cNvPr id="29699" name="Text Box 4"/>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Rates of Change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455613" y="1370013"/>
            <a:ext cx="8226425" cy="5256212"/>
          </a:xfrm>
          <a:noFill/>
        </p:spPr>
        <p:txBody>
          <a:bodyPr/>
          <a:lstStyle/>
          <a:p>
            <a:pPr marL="0" indent="0" eaLnBrk="1" hangingPunct="1">
              <a:buFont typeface="Wingdings" panose="05000000000000000000" pitchFamily="2" charset="2"/>
              <a:buNone/>
            </a:pPr>
            <a:r>
              <a:rPr lang="en-US" altLang="en-US" sz="2400" smtClean="0"/>
              <a:t>The function </a:t>
            </a:r>
            <a:r>
              <a:rPr lang="en-US" altLang="en-US" sz="2400" i="1" smtClean="0"/>
              <a:t>s</a:t>
            </a:r>
            <a:r>
              <a:rPr lang="en-US" altLang="en-US" sz="2400" smtClean="0"/>
              <a:t> that gives the position (relative to the origin) of an object as a function of time </a:t>
            </a:r>
            <a:r>
              <a:rPr lang="en-US" altLang="en-US" sz="2400" i="1" smtClean="0"/>
              <a:t>t</a:t>
            </a:r>
            <a:r>
              <a:rPr lang="en-US" altLang="en-US" sz="2400" smtClean="0"/>
              <a:t> is called a </a:t>
            </a:r>
            <a:r>
              <a:rPr lang="en-US" altLang="en-US" sz="2400" b="1" smtClean="0"/>
              <a:t>position function. </a:t>
            </a:r>
          </a:p>
          <a:p>
            <a:pPr marL="0" indent="0" eaLnBrk="1" hangingPunct="1">
              <a:buFontTx/>
              <a:buNone/>
            </a:pPr>
            <a:endParaRPr lang="en-US" altLang="en-US" sz="1600" b="1" smtClean="0"/>
          </a:p>
          <a:p>
            <a:pPr marL="0" indent="0" eaLnBrk="1" hangingPunct="1">
              <a:buFont typeface="Wingdings" panose="05000000000000000000" pitchFamily="2" charset="2"/>
              <a:buNone/>
            </a:pPr>
            <a:r>
              <a:rPr lang="en-US" altLang="en-US" sz="2400" smtClean="0"/>
              <a:t>If, over a period of time </a:t>
            </a:r>
            <a:r>
              <a:rPr lang="en-US" altLang="en-US" sz="2400" smtClean="0">
                <a:sym typeface="Symbol" panose="05050102010706020507" pitchFamily="18" charset="2"/>
              </a:rPr>
              <a:t></a:t>
            </a:r>
            <a:r>
              <a:rPr lang="en-US" altLang="en-US" sz="2400" i="1" smtClean="0">
                <a:sym typeface="Symbol" panose="05050102010706020507" pitchFamily="18" charset="2"/>
              </a:rPr>
              <a:t>t</a:t>
            </a:r>
            <a:r>
              <a:rPr lang="en-US" altLang="en-US" sz="2400" smtClean="0">
                <a:sym typeface="Symbol" panose="05050102010706020507" pitchFamily="18" charset="2"/>
              </a:rPr>
              <a:t>,</a:t>
            </a:r>
            <a:r>
              <a:rPr lang="en-US" altLang="en-US" sz="2400" i="1" smtClean="0">
                <a:sym typeface="Symbol" panose="05050102010706020507" pitchFamily="18" charset="2"/>
              </a:rPr>
              <a:t> </a:t>
            </a:r>
            <a:r>
              <a:rPr lang="en-US" altLang="en-US" sz="2400" smtClean="0"/>
              <a:t>the object changes its position by the amount </a:t>
            </a:r>
            <a:r>
              <a:rPr lang="en-US" altLang="en-US" sz="2400" smtClean="0">
                <a:sym typeface="Symbol" panose="05050102010706020507" pitchFamily="18" charset="2"/>
              </a:rPr>
              <a:t></a:t>
            </a:r>
            <a:r>
              <a:rPr lang="en-US" altLang="en-US" sz="2400" i="1" smtClean="0">
                <a:sym typeface="Symbol" panose="05050102010706020507" pitchFamily="18" charset="2"/>
              </a:rPr>
              <a:t>s = s</a:t>
            </a:r>
            <a:r>
              <a:rPr lang="en-US" altLang="en-US" sz="2400" smtClean="0">
                <a:sym typeface="Symbol" panose="05050102010706020507" pitchFamily="18" charset="2"/>
              </a:rPr>
              <a:t>(</a:t>
            </a:r>
            <a:r>
              <a:rPr lang="en-US" altLang="en-US" sz="2400" i="1" smtClean="0">
                <a:sym typeface="Symbol" panose="05050102010706020507" pitchFamily="18" charset="2"/>
              </a:rPr>
              <a:t>t + </a:t>
            </a:r>
            <a:r>
              <a:rPr lang="en-US" altLang="en-US" sz="2400" smtClean="0">
                <a:sym typeface="Symbol" panose="05050102010706020507" pitchFamily="18" charset="2"/>
              </a:rPr>
              <a:t></a:t>
            </a:r>
            <a:r>
              <a:rPr lang="en-US" altLang="en-US" sz="2400" i="1" smtClean="0">
                <a:sym typeface="Symbol" panose="05050102010706020507" pitchFamily="18" charset="2"/>
              </a:rPr>
              <a:t>t</a:t>
            </a:r>
            <a:r>
              <a:rPr lang="en-US" altLang="en-US" sz="2400" smtClean="0">
                <a:sym typeface="Symbol" panose="05050102010706020507" pitchFamily="18" charset="2"/>
              </a:rPr>
              <a:t>) – </a:t>
            </a:r>
            <a:r>
              <a:rPr lang="en-US" altLang="en-US" sz="2400" i="1" smtClean="0">
                <a:sym typeface="Symbol" panose="05050102010706020507" pitchFamily="18" charset="2"/>
              </a:rPr>
              <a:t>s</a:t>
            </a:r>
            <a:r>
              <a:rPr lang="en-US" altLang="en-US" sz="2400" smtClean="0">
                <a:sym typeface="Symbol" panose="05050102010706020507" pitchFamily="18" charset="2"/>
              </a:rPr>
              <a:t>(</a:t>
            </a:r>
            <a:r>
              <a:rPr lang="en-US" altLang="en-US" sz="2400" i="1" smtClean="0">
                <a:sym typeface="Symbol" panose="05050102010706020507" pitchFamily="18" charset="2"/>
              </a:rPr>
              <a:t>t</a:t>
            </a:r>
            <a:r>
              <a:rPr lang="en-US" altLang="en-US" sz="2400" smtClean="0">
                <a:sym typeface="Symbol" panose="05050102010706020507" pitchFamily="18" charset="2"/>
              </a:rPr>
              <a:t>) </a:t>
            </a:r>
            <a:r>
              <a:rPr lang="en-US" altLang="en-US" sz="2400" smtClean="0">
                <a:latin typeface="Times-Roman" charset="0"/>
                <a:sym typeface="Symbol" panose="05050102010706020507" pitchFamily="18" charset="2"/>
              </a:rPr>
              <a:t>then, by the familiar formula</a:t>
            </a:r>
            <a:r>
              <a:rPr lang="en-US" altLang="en-US" sz="2400" smtClean="0">
                <a:sym typeface="Symbol" panose="05050102010706020507" pitchFamily="18" charset="2"/>
              </a:rPr>
              <a:t> </a:t>
            </a:r>
          </a:p>
        </p:txBody>
      </p:sp>
      <p:pic>
        <p:nvPicPr>
          <p:cNvPr id="30723" name="Picture 4" descr="Rate = distance/tim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0" y="4081463"/>
            <a:ext cx="189547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Rectangle 5"/>
          <p:cNvSpPr>
            <a:spLocks noChangeArrowheads="1"/>
          </p:cNvSpPr>
          <p:nvPr/>
        </p:nvSpPr>
        <p:spPr bwMode="auto">
          <a:xfrm>
            <a:off x="455613" y="4832350"/>
            <a:ext cx="3370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a:t>
            </a:r>
            <a:r>
              <a:rPr lang="en-US" altLang="en-US" sz="2400" b="1"/>
              <a:t>average velocity </a:t>
            </a:r>
            <a:r>
              <a:rPr lang="en-US" altLang="en-US" sz="2400"/>
              <a:t>is</a:t>
            </a:r>
          </a:p>
        </p:txBody>
      </p:sp>
      <p:sp>
        <p:nvSpPr>
          <p:cNvPr id="30725" name="Text Box 7"/>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Rates of Change</a:t>
            </a:r>
          </a:p>
        </p:txBody>
      </p:sp>
      <p:pic>
        <p:nvPicPr>
          <p:cNvPr id="30726" name="Picture 1" descr="(change in distance)/(change in time) = (Delta s)/(Delta t). Average velocity.&#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5557838"/>
            <a:ext cx="4346575"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457200" y="1370013"/>
            <a:ext cx="8226425" cy="5256212"/>
          </a:xfrm>
          <a:noFill/>
        </p:spPr>
        <p:txBody>
          <a:bodyPr/>
          <a:lstStyle/>
          <a:p>
            <a:pPr marL="0" indent="0" eaLnBrk="1" hangingPunct="1">
              <a:buFontTx/>
              <a:buNone/>
            </a:pPr>
            <a:r>
              <a:rPr lang="en-US" altLang="en-US" sz="2400" smtClean="0">
                <a:latin typeface="Times-Roman" charset="0"/>
              </a:rPr>
              <a:t>A billiard ball is dropped from a height of 100 feet. The ball’s height </a:t>
            </a:r>
            <a:r>
              <a:rPr lang="en-US" altLang="en-US" sz="2400" i="1" smtClean="0">
                <a:latin typeface="Times-Roman" charset="0"/>
              </a:rPr>
              <a:t>s</a:t>
            </a:r>
            <a:r>
              <a:rPr lang="en-US" altLang="en-US" sz="2400" smtClean="0">
                <a:latin typeface="Times-Roman" charset="0"/>
              </a:rPr>
              <a:t> at time </a:t>
            </a:r>
            <a:r>
              <a:rPr lang="en-US" altLang="en-US" sz="2400" i="1" smtClean="0">
                <a:latin typeface="Times-Roman" charset="0"/>
              </a:rPr>
              <a:t>t</a:t>
            </a:r>
            <a:r>
              <a:rPr lang="en-US" altLang="en-US" sz="2400" smtClean="0">
                <a:latin typeface="Times-Roman" charset="0"/>
              </a:rPr>
              <a:t> is the position function</a:t>
            </a:r>
          </a:p>
          <a:p>
            <a:pPr marL="0" indent="0" eaLnBrk="1" hangingPunct="1">
              <a:buFontTx/>
              <a:buNone/>
            </a:pPr>
            <a:r>
              <a:rPr lang="en-US" altLang="en-US" sz="2400" smtClean="0">
                <a:latin typeface="Times-Roman" charset="0"/>
              </a:rPr>
              <a:t>		</a:t>
            </a:r>
            <a:r>
              <a:rPr lang="en-US" altLang="en-US" sz="2400" i="1" smtClean="0"/>
              <a:t>s =</a:t>
            </a:r>
            <a:r>
              <a:rPr lang="en-US" altLang="en-US" sz="2400" smtClean="0"/>
              <a:t> –16</a:t>
            </a:r>
            <a:r>
              <a:rPr lang="en-US" altLang="en-US" sz="2400" i="1" smtClean="0"/>
              <a:t>t</a:t>
            </a:r>
            <a:r>
              <a:rPr lang="en-US" altLang="en-US" sz="2400" baseline="30000" smtClean="0"/>
              <a:t>2</a:t>
            </a:r>
            <a:r>
              <a:rPr lang="en-US" altLang="en-US" sz="2400" smtClean="0"/>
              <a:t> + 100		</a:t>
            </a:r>
            <a:r>
              <a:rPr lang="en-US" altLang="en-US" sz="1800" smtClean="0">
                <a:solidFill>
                  <a:srgbClr val="CC0066"/>
                </a:solidFill>
              </a:rPr>
              <a:t>Position function</a:t>
            </a:r>
          </a:p>
          <a:p>
            <a:pPr marL="0" indent="0" eaLnBrk="1" hangingPunct="1">
              <a:buFontTx/>
              <a:buNone/>
            </a:pPr>
            <a:endParaRPr lang="en-US" altLang="en-US" sz="1800" smtClean="0">
              <a:solidFill>
                <a:srgbClr val="CC0066"/>
              </a:solidFill>
            </a:endParaRPr>
          </a:p>
          <a:p>
            <a:pPr marL="0" indent="0" eaLnBrk="1" hangingPunct="1">
              <a:spcBef>
                <a:spcPct val="0"/>
              </a:spcBef>
              <a:buFontTx/>
              <a:buNone/>
            </a:pPr>
            <a:r>
              <a:rPr lang="en-US" altLang="en-US" sz="2400" smtClean="0"/>
              <a:t>where </a:t>
            </a:r>
            <a:r>
              <a:rPr lang="en-US" altLang="en-US" sz="2400" i="1" smtClean="0"/>
              <a:t>s</a:t>
            </a:r>
            <a:r>
              <a:rPr lang="en-US" altLang="en-US" sz="2400" smtClean="0"/>
              <a:t> is measured in feet and </a:t>
            </a:r>
            <a:r>
              <a:rPr lang="en-US" altLang="en-US" sz="2400" i="1" smtClean="0"/>
              <a:t>t</a:t>
            </a:r>
            <a:r>
              <a:rPr lang="en-US" altLang="en-US" sz="2400" smtClean="0"/>
              <a:t> is measured in seconds. Find the average velocity over each of the following time intervals.</a:t>
            </a:r>
          </a:p>
          <a:p>
            <a:pPr marL="0" indent="0" eaLnBrk="1" hangingPunct="1">
              <a:buFontTx/>
              <a:buNone/>
            </a:pPr>
            <a:endParaRPr lang="en-US" altLang="en-US" sz="1800" smtClean="0">
              <a:solidFill>
                <a:srgbClr val="CC0066"/>
              </a:solidFill>
              <a:latin typeface="Times New Roman" panose="02020603050405020304" pitchFamily="18" charset="0"/>
            </a:endParaRPr>
          </a:p>
        </p:txBody>
      </p:sp>
      <p:sp>
        <p:nvSpPr>
          <p:cNvPr id="31747" name="Text Box 3"/>
          <p:cNvSpPr txBox="1">
            <a:spLocks noChangeArrowheads="1"/>
          </p:cNvSpPr>
          <p:nvPr/>
        </p:nvSpPr>
        <p:spPr bwMode="auto">
          <a:xfrm>
            <a:off x="609600" y="4572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solidFill>
                  <a:schemeClr val="bg1"/>
                </a:solidFill>
              </a:rPr>
              <a:t>Example 9 </a:t>
            </a:r>
            <a:r>
              <a:rPr lang="en-US" altLang="en-US" sz="2400">
                <a:solidFill>
                  <a:schemeClr val="bg1"/>
                </a:solidFill>
                <a:sym typeface="Symbol" panose="05050102010706020507" pitchFamily="18" charset="2"/>
              </a:rPr>
              <a:t>–</a:t>
            </a:r>
            <a:r>
              <a:rPr lang="en-US" altLang="en-US" sz="2400">
                <a:solidFill>
                  <a:schemeClr val="bg1"/>
                </a:solidFill>
              </a:rPr>
              <a:t> </a:t>
            </a:r>
            <a:r>
              <a:rPr lang="en-US" altLang="en-US" sz="2400" i="1">
                <a:solidFill>
                  <a:schemeClr val="bg1"/>
                </a:solidFill>
              </a:rPr>
              <a:t>Finding Average Velocity of a Falling Object</a:t>
            </a:r>
          </a:p>
        </p:txBody>
      </p:sp>
      <p:sp>
        <p:nvSpPr>
          <p:cNvPr id="31748" name="Rectangle 5"/>
          <p:cNvSpPr>
            <a:spLocks noChangeArrowheads="1"/>
          </p:cNvSpPr>
          <p:nvPr/>
        </p:nvSpPr>
        <p:spPr bwMode="auto">
          <a:xfrm>
            <a:off x="533400" y="4267200"/>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t>a. </a:t>
            </a:r>
            <a:r>
              <a:rPr lang="en-US" altLang="en-US" sz="2400"/>
              <a:t>[1, 2]		 </a:t>
            </a:r>
            <a:r>
              <a:rPr lang="en-US" altLang="en-US" sz="2400" b="1"/>
              <a:t>b. </a:t>
            </a:r>
            <a:r>
              <a:rPr lang="en-US" altLang="en-US" sz="2400"/>
              <a:t>[1, 1.5]		</a:t>
            </a:r>
            <a:r>
              <a:rPr lang="en-US" altLang="en-US" sz="2400" b="1"/>
              <a:t>c</a:t>
            </a:r>
            <a:r>
              <a:rPr lang="en-US" altLang="en-US" sz="2400"/>
              <a:t>. [1, 1.1]</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457200" y="1370013"/>
            <a:ext cx="8226425" cy="5256212"/>
          </a:xfrm>
          <a:noFill/>
        </p:spPr>
        <p:txBody>
          <a:bodyPr/>
          <a:lstStyle/>
          <a:p>
            <a:pPr marL="0" indent="0" eaLnBrk="1" hangingPunct="1">
              <a:buFontTx/>
              <a:buNone/>
            </a:pPr>
            <a:r>
              <a:rPr lang="en-US" altLang="en-US" sz="2400" smtClean="0"/>
              <a:t>For the interval [1, 2], the object falls from a height of</a:t>
            </a:r>
          </a:p>
          <a:p>
            <a:pPr marL="0" indent="0" eaLnBrk="1" hangingPunct="1">
              <a:buFontTx/>
              <a:buNone/>
            </a:pPr>
            <a:r>
              <a:rPr lang="en-US" altLang="en-US" sz="2400" i="1" smtClean="0"/>
              <a:t>s</a:t>
            </a:r>
            <a:r>
              <a:rPr lang="en-US" altLang="en-US" sz="2400" smtClean="0"/>
              <a:t>(</a:t>
            </a:r>
            <a:r>
              <a:rPr lang="en-US" altLang="en-US" sz="2400" smtClean="0">
                <a:solidFill>
                  <a:srgbClr val="CC0066"/>
                </a:solidFill>
              </a:rPr>
              <a:t>1</a:t>
            </a:r>
            <a:r>
              <a:rPr lang="en-US" altLang="en-US" sz="2400" smtClean="0"/>
              <a:t>)</a:t>
            </a:r>
            <a:r>
              <a:rPr lang="en-US" altLang="en-US" sz="2400" i="1" smtClean="0"/>
              <a:t> = </a:t>
            </a:r>
            <a:r>
              <a:rPr lang="en-US" altLang="en-US" sz="2400" smtClean="0"/>
              <a:t>–16(</a:t>
            </a:r>
            <a:r>
              <a:rPr lang="en-US" altLang="en-US" sz="2400" smtClean="0">
                <a:solidFill>
                  <a:srgbClr val="CC0066"/>
                </a:solidFill>
              </a:rPr>
              <a:t>1</a:t>
            </a:r>
            <a:r>
              <a:rPr lang="en-US" altLang="en-US" sz="2400" smtClean="0"/>
              <a:t>)</a:t>
            </a:r>
            <a:r>
              <a:rPr lang="en-US" altLang="en-US" sz="2400" baseline="30000" smtClean="0"/>
              <a:t>2</a:t>
            </a:r>
            <a:r>
              <a:rPr lang="en-US" altLang="en-US" sz="2400" smtClean="0"/>
              <a:t> + 100 = 84 feet to a height of </a:t>
            </a:r>
          </a:p>
          <a:p>
            <a:pPr marL="0" indent="0" eaLnBrk="1" hangingPunct="1">
              <a:buFontTx/>
              <a:buNone/>
            </a:pPr>
            <a:r>
              <a:rPr lang="en-US" altLang="en-US" sz="2400" i="1" smtClean="0"/>
              <a:t>s</a:t>
            </a:r>
            <a:r>
              <a:rPr lang="en-US" altLang="en-US" sz="2400" smtClean="0"/>
              <a:t>(</a:t>
            </a:r>
            <a:r>
              <a:rPr lang="en-US" altLang="en-US" sz="2400" smtClean="0">
                <a:solidFill>
                  <a:srgbClr val="CC0066"/>
                </a:solidFill>
              </a:rPr>
              <a:t>2</a:t>
            </a:r>
            <a:r>
              <a:rPr lang="en-US" altLang="en-US" sz="2400" smtClean="0"/>
              <a:t>) = –16(</a:t>
            </a:r>
            <a:r>
              <a:rPr lang="en-US" altLang="en-US" sz="2400" smtClean="0">
                <a:solidFill>
                  <a:srgbClr val="CC0066"/>
                </a:solidFill>
              </a:rPr>
              <a:t>2</a:t>
            </a:r>
            <a:r>
              <a:rPr lang="en-US" altLang="en-US" sz="2400" smtClean="0"/>
              <a:t>)</a:t>
            </a:r>
            <a:r>
              <a:rPr lang="en-US" altLang="en-US" sz="2400" baseline="30000" smtClean="0"/>
              <a:t>2 </a:t>
            </a:r>
            <a:r>
              <a:rPr lang="en-US" altLang="en-US" sz="2400" smtClean="0"/>
              <a:t>+</a:t>
            </a:r>
            <a:r>
              <a:rPr lang="en-US" altLang="en-US" sz="2400" baseline="30000" smtClean="0"/>
              <a:t>  </a:t>
            </a:r>
            <a:r>
              <a:rPr lang="en-US" altLang="en-US" sz="2400" smtClean="0"/>
              <a:t>100 = 36 feet. </a:t>
            </a:r>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r>
              <a:rPr lang="en-US" altLang="en-US" sz="2400" smtClean="0"/>
              <a:t>			</a:t>
            </a:r>
          </a:p>
        </p:txBody>
      </p:sp>
      <p:sp>
        <p:nvSpPr>
          <p:cNvPr id="32771" name="Text Box 3"/>
          <p:cNvSpPr txBox="1">
            <a:spLocks noChangeArrowheads="1"/>
          </p:cNvSpPr>
          <p:nvPr/>
        </p:nvSpPr>
        <p:spPr bwMode="auto">
          <a:xfrm>
            <a:off x="531813" y="304800"/>
            <a:ext cx="7702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9(a)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pic>
        <p:nvPicPr>
          <p:cNvPr id="84996" name="Picture 4" descr="(Delta s)/(Delta t) = (36 minus 84)/(2 minus 1) = (negative 48)/1 = negative 48 feet per second.&#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505200"/>
            <a:ext cx="6019800"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9" name="Text Box 7"/>
          <p:cNvSpPr txBox="1">
            <a:spLocks noChangeArrowheads="1"/>
          </p:cNvSpPr>
          <p:nvPr/>
        </p:nvSpPr>
        <p:spPr bwMode="auto">
          <a:xfrm>
            <a:off x="457200" y="3124200"/>
            <a:ext cx="3303588"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a:t>The average velocity is</a:t>
            </a:r>
          </a:p>
          <a:p>
            <a:pPr eaLnBrk="1" hangingPunct="1">
              <a:spcBef>
                <a:spcPct val="0"/>
              </a:spcBef>
              <a:buFontTx/>
              <a:buNone/>
            </a:pPr>
            <a:endParaRPr lang="en-US" altLang="en-US" sz="1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84999"/>
                                        </p:tgtEl>
                                        <p:attrNameLst>
                                          <p:attrName>style.visibility</p:attrName>
                                        </p:attrNameLst>
                                      </p:cBhvr>
                                      <p:to>
                                        <p:strVal val="visible"/>
                                      </p:to>
                                    </p:set>
                                    <p:animEffect transition="in" filter="fade">
                                      <p:cBhvr>
                                        <p:cTn id="7" dur="1000"/>
                                        <p:tgtEl>
                                          <p:spTgt spid="84999"/>
                                        </p:tgtEl>
                                      </p:cBhvr>
                                    </p:animEffect>
                                    <p:anim calcmode="lin" valueType="num">
                                      <p:cBhvr>
                                        <p:cTn id="8" dur="1000" fill="hold"/>
                                        <p:tgtEl>
                                          <p:spTgt spid="84999"/>
                                        </p:tgtEl>
                                        <p:attrNameLst>
                                          <p:attrName>ppt_x</p:attrName>
                                        </p:attrNameLst>
                                      </p:cBhvr>
                                      <p:tavLst>
                                        <p:tav tm="0">
                                          <p:val>
                                            <p:strVal val="#ppt_x"/>
                                          </p:val>
                                        </p:tav>
                                        <p:tav tm="100000">
                                          <p:val>
                                            <p:strVal val="#ppt_x"/>
                                          </p:val>
                                        </p:tav>
                                      </p:tavLst>
                                    </p:anim>
                                    <p:anim calcmode="lin" valueType="num">
                                      <p:cBhvr>
                                        <p:cTn id="9" dur="900" decel="100000" fill="hold"/>
                                        <p:tgtEl>
                                          <p:spTgt spid="84999"/>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4999"/>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84996"/>
                                        </p:tgtEl>
                                        <p:attrNameLst>
                                          <p:attrName>style.visibility</p:attrName>
                                        </p:attrNameLst>
                                      </p:cBhvr>
                                      <p:to>
                                        <p:strVal val="visible"/>
                                      </p:to>
                                    </p:set>
                                    <p:animEffect transition="in" filter="fade">
                                      <p:cBhvr>
                                        <p:cTn id="13" dur="1000"/>
                                        <p:tgtEl>
                                          <p:spTgt spid="84996"/>
                                        </p:tgtEl>
                                      </p:cBhvr>
                                    </p:animEffect>
                                    <p:anim calcmode="lin" valueType="num">
                                      <p:cBhvr>
                                        <p:cTn id="14" dur="1000" fill="hold"/>
                                        <p:tgtEl>
                                          <p:spTgt spid="84996"/>
                                        </p:tgtEl>
                                        <p:attrNameLst>
                                          <p:attrName>ppt_x</p:attrName>
                                        </p:attrNameLst>
                                      </p:cBhvr>
                                      <p:tavLst>
                                        <p:tav tm="0">
                                          <p:val>
                                            <p:strVal val="#ppt_x"/>
                                          </p:val>
                                        </p:tav>
                                        <p:tav tm="100000">
                                          <p:val>
                                            <p:strVal val="#ppt_x"/>
                                          </p:val>
                                        </p:tav>
                                      </p:tavLst>
                                    </p:anim>
                                    <p:anim calcmode="lin" valueType="num">
                                      <p:cBhvr>
                                        <p:cTn id="15" dur="900" decel="100000" fill="hold"/>
                                        <p:tgtEl>
                                          <p:spTgt spid="8499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8499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5613" y="1370013"/>
            <a:ext cx="8226425"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the derivative of a function using the Constant Rule.</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the derivative of a function using the Power Rule.</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the derivative of a function using the Constant Multiple Rule</a:t>
            </a:r>
            <a:r>
              <a:rPr lang="en-US" altLang="en-US" sz="2800" kern="1200" dirty="0" smtClean="0">
                <a:cs typeface="Arial" panose="020B0604020202020204" pitchFamily="34" charset="0"/>
              </a:rPr>
              <a:t>.</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the derivative of a function using the Sum and Difference Rules</a:t>
            </a:r>
            <a:r>
              <a:rPr lang="en-US" altLang="en-US" sz="2800" kern="1200" dirty="0" smtClean="0">
                <a:cs typeface="Arial" panose="020B0604020202020204" pitchFamily="34" charset="0"/>
              </a:rPr>
              <a:t>.</a:t>
            </a:r>
            <a:endParaRPr lang="en-US" altLang="en-US" sz="2800" kern="1200" dirty="0">
              <a:cs typeface="Arial" panose="020B0604020202020204" pitchFamily="34" charset="0"/>
            </a:endParaRPr>
          </a:p>
        </p:txBody>
      </p:sp>
      <p:sp>
        <p:nvSpPr>
          <p:cNvPr id="6147" name="Text Box 5"/>
          <p:cNvSpPr txBox="1">
            <a:spLocks noChangeArrowheads="1"/>
          </p:cNvSpPr>
          <p:nvPr/>
        </p:nvSpPr>
        <p:spPr bwMode="auto">
          <a:xfrm>
            <a:off x="585788" y="333375"/>
            <a:ext cx="83105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7" name="Rectangle 5"/>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a:t>For the interval [1, 1.5], the object falls from a height of     84 feet to a height of</a:t>
            </a:r>
          </a:p>
          <a:p>
            <a:pPr eaLnBrk="1" hangingPunct="1">
              <a:buFontTx/>
              <a:buNone/>
            </a:pPr>
            <a:r>
              <a:rPr lang="en-US" altLang="en-US" sz="2400" i="1"/>
              <a:t>s</a:t>
            </a:r>
            <a:r>
              <a:rPr lang="en-US" altLang="en-US" sz="2400"/>
              <a:t>(</a:t>
            </a:r>
            <a:r>
              <a:rPr lang="en-US" altLang="en-US" sz="2400">
                <a:solidFill>
                  <a:srgbClr val="CC0066"/>
                </a:solidFill>
              </a:rPr>
              <a:t>1.5</a:t>
            </a:r>
            <a:r>
              <a:rPr lang="en-US" altLang="en-US" sz="2400"/>
              <a:t>) = –16(</a:t>
            </a:r>
            <a:r>
              <a:rPr lang="en-US" altLang="en-US" sz="2400">
                <a:solidFill>
                  <a:srgbClr val="CC0066"/>
                </a:solidFill>
              </a:rPr>
              <a:t>1.5</a:t>
            </a:r>
            <a:r>
              <a:rPr lang="en-US" altLang="en-US" sz="2400"/>
              <a:t>)</a:t>
            </a:r>
            <a:r>
              <a:rPr lang="en-US" altLang="en-US" sz="2400" baseline="30000"/>
              <a:t>2 </a:t>
            </a:r>
            <a:r>
              <a:rPr lang="en-US" altLang="en-US" sz="2400"/>
              <a:t>+</a:t>
            </a:r>
            <a:r>
              <a:rPr lang="en-US" altLang="en-US" sz="2400" baseline="30000"/>
              <a:t>  </a:t>
            </a:r>
            <a:r>
              <a:rPr lang="en-US" altLang="en-US" sz="2400"/>
              <a:t>100 = 64 feet. </a:t>
            </a:r>
          </a:p>
          <a:p>
            <a:pPr eaLnBrk="1" hangingPunct="1">
              <a:buFontTx/>
              <a:buNone/>
            </a:pPr>
            <a:endParaRPr lang="en-US" altLang="en-US" sz="2400"/>
          </a:p>
          <a:p>
            <a:pPr eaLnBrk="1" hangingPunct="1">
              <a:buFontTx/>
              <a:buNone/>
            </a:pPr>
            <a:r>
              <a:rPr lang="en-US" altLang="en-US" sz="2400"/>
              <a:t>The average velocity is</a:t>
            </a:r>
          </a:p>
        </p:txBody>
      </p:sp>
      <p:pic>
        <p:nvPicPr>
          <p:cNvPr id="90118" name="Picture 6" descr="(Delta s)/(Delta t) = (64 minus 84)/(1.5 minus 1) = (negative 20)/0.5 = negative 40 feet per second.&#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581400"/>
            <a:ext cx="619442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33797" name="Text Box 3"/>
          <p:cNvSpPr txBox="1">
            <a:spLocks noChangeArrowheads="1"/>
          </p:cNvSpPr>
          <p:nvPr/>
        </p:nvSpPr>
        <p:spPr bwMode="auto">
          <a:xfrm>
            <a:off x="531813" y="304800"/>
            <a:ext cx="7702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9(b)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90117">
                                            <p:txEl>
                                              <p:pRg st="3" end="3"/>
                                            </p:txEl>
                                          </p:spTgt>
                                        </p:tgtEl>
                                        <p:attrNameLst>
                                          <p:attrName>style.visibility</p:attrName>
                                        </p:attrNameLst>
                                      </p:cBhvr>
                                      <p:to>
                                        <p:strVal val="visible"/>
                                      </p:to>
                                    </p:set>
                                    <p:animEffect transition="in" filter="fade">
                                      <p:cBhvr>
                                        <p:cTn id="7" dur="1000"/>
                                        <p:tgtEl>
                                          <p:spTgt spid="90117">
                                            <p:txEl>
                                              <p:pRg st="3" end="3"/>
                                            </p:txEl>
                                          </p:spTgt>
                                        </p:tgtEl>
                                      </p:cBhvr>
                                    </p:animEffect>
                                    <p:anim calcmode="lin" valueType="num">
                                      <p:cBhvr>
                                        <p:cTn id="8" dur="1000" fill="hold"/>
                                        <p:tgtEl>
                                          <p:spTgt spid="90117">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90117">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0117">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90118"/>
                                        </p:tgtEl>
                                        <p:attrNameLst>
                                          <p:attrName>style.visibility</p:attrName>
                                        </p:attrNameLst>
                                      </p:cBhvr>
                                      <p:to>
                                        <p:strVal val="visible"/>
                                      </p:to>
                                    </p:set>
                                    <p:animEffect transition="in" filter="fade">
                                      <p:cBhvr>
                                        <p:cTn id="13" dur="1000"/>
                                        <p:tgtEl>
                                          <p:spTgt spid="90118"/>
                                        </p:tgtEl>
                                      </p:cBhvr>
                                    </p:animEffect>
                                    <p:anim calcmode="lin" valueType="num">
                                      <p:cBhvr>
                                        <p:cTn id="14" dur="1000" fill="hold"/>
                                        <p:tgtEl>
                                          <p:spTgt spid="90118"/>
                                        </p:tgtEl>
                                        <p:attrNameLst>
                                          <p:attrName>ppt_x</p:attrName>
                                        </p:attrNameLst>
                                      </p:cBhvr>
                                      <p:tavLst>
                                        <p:tav tm="0">
                                          <p:val>
                                            <p:strVal val="#ppt_x"/>
                                          </p:val>
                                        </p:tav>
                                        <p:tav tm="100000">
                                          <p:val>
                                            <p:strVal val="#ppt_x"/>
                                          </p:val>
                                        </p:tav>
                                      </p:tavLst>
                                    </p:anim>
                                    <p:anim calcmode="lin" valueType="num">
                                      <p:cBhvr>
                                        <p:cTn id="15" dur="900" decel="100000" fill="hold"/>
                                        <p:tgtEl>
                                          <p:spTgt spid="90118"/>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9011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xfrm>
            <a:off x="457200" y="1370013"/>
            <a:ext cx="8226425" cy="5256212"/>
          </a:xfrm>
          <a:noFill/>
        </p:spPr>
        <p:txBody>
          <a:bodyPr/>
          <a:lstStyle/>
          <a:p>
            <a:pPr marL="0" indent="0" eaLnBrk="1" hangingPunct="1">
              <a:buFontTx/>
              <a:buNone/>
            </a:pPr>
            <a:r>
              <a:rPr lang="en-US" altLang="en-US" sz="2400" smtClean="0"/>
              <a:t>For the interval [1, 1.1], the object falls from a height of 84 feet to a height of </a:t>
            </a:r>
          </a:p>
          <a:p>
            <a:pPr marL="0" indent="0" eaLnBrk="1" hangingPunct="1">
              <a:buFontTx/>
              <a:buNone/>
            </a:pPr>
            <a:r>
              <a:rPr lang="en-US" altLang="en-US" sz="2400" i="1" smtClean="0"/>
              <a:t>s</a:t>
            </a:r>
            <a:r>
              <a:rPr lang="en-US" altLang="en-US" sz="2400" smtClean="0"/>
              <a:t>(</a:t>
            </a:r>
            <a:r>
              <a:rPr lang="en-US" altLang="en-US" sz="2400" smtClean="0">
                <a:solidFill>
                  <a:srgbClr val="CC0066"/>
                </a:solidFill>
              </a:rPr>
              <a:t>1.1</a:t>
            </a:r>
            <a:r>
              <a:rPr lang="en-US" altLang="en-US" sz="2400" smtClean="0"/>
              <a:t>) = –16(</a:t>
            </a:r>
            <a:r>
              <a:rPr lang="en-US" altLang="en-US" sz="2400" smtClean="0">
                <a:solidFill>
                  <a:srgbClr val="CC0066"/>
                </a:solidFill>
              </a:rPr>
              <a:t>1.1</a:t>
            </a:r>
            <a:r>
              <a:rPr lang="en-US" altLang="en-US" sz="2400" smtClean="0"/>
              <a:t>)</a:t>
            </a:r>
            <a:r>
              <a:rPr lang="en-US" altLang="en-US" sz="2400" baseline="30000" smtClean="0"/>
              <a:t>2 </a:t>
            </a:r>
            <a:r>
              <a:rPr lang="en-US" altLang="en-US" sz="2400" smtClean="0"/>
              <a:t>+</a:t>
            </a:r>
            <a:r>
              <a:rPr lang="en-US" altLang="en-US" sz="2400" baseline="30000" smtClean="0"/>
              <a:t>  </a:t>
            </a:r>
            <a:r>
              <a:rPr lang="en-US" altLang="en-US" sz="2400" smtClean="0"/>
              <a:t>100 = 80.64 feet. </a:t>
            </a:r>
          </a:p>
          <a:p>
            <a:pPr marL="0" indent="0" eaLnBrk="1" hangingPunct="1">
              <a:buFontTx/>
              <a:buNone/>
            </a:pPr>
            <a:endParaRPr lang="en-US" altLang="en-US" sz="2400" smtClean="0"/>
          </a:p>
          <a:p>
            <a:pPr marL="0" indent="0" eaLnBrk="1" hangingPunct="1">
              <a:buFontTx/>
              <a:buNone/>
            </a:pPr>
            <a:r>
              <a:rPr lang="en-US" altLang="en-US" sz="2400" smtClean="0"/>
              <a:t>The average velocity is</a:t>
            </a:r>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spcBef>
                <a:spcPct val="0"/>
              </a:spcBef>
              <a:buFontTx/>
              <a:buNone/>
            </a:pPr>
            <a:r>
              <a:rPr lang="en-US" altLang="en-US" sz="2400" smtClean="0"/>
              <a:t>Note that the average velocities are </a:t>
            </a:r>
            <a:r>
              <a:rPr lang="en-US" altLang="en-US" sz="2400" i="1" smtClean="0"/>
              <a:t>negative</a:t>
            </a:r>
            <a:r>
              <a:rPr lang="en-US" altLang="en-US" sz="2400" smtClean="0"/>
              <a:t>, indicating that the object is moving downward.</a:t>
            </a:r>
          </a:p>
        </p:txBody>
      </p:sp>
      <p:pic>
        <p:nvPicPr>
          <p:cNvPr id="86020" name="Picture 4" descr="(Delta s)/(Delta t) = (80.64 minus 84)/(1.1 minus 1) = (negative 3.36)/0.1 = negative 33.6 feet per second.&#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733800"/>
            <a:ext cx="6035675" cy="85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34821" name="Text Box 3"/>
          <p:cNvSpPr txBox="1">
            <a:spLocks noChangeArrowheads="1"/>
          </p:cNvSpPr>
          <p:nvPr/>
        </p:nvSpPr>
        <p:spPr bwMode="auto">
          <a:xfrm>
            <a:off x="531813" y="304800"/>
            <a:ext cx="7702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9(c)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86018">
                                            <p:txEl>
                                              <p:pRg st="3" end="3"/>
                                            </p:txEl>
                                          </p:spTgt>
                                        </p:tgtEl>
                                        <p:attrNameLst>
                                          <p:attrName>style.visibility</p:attrName>
                                        </p:attrNameLst>
                                      </p:cBhvr>
                                      <p:to>
                                        <p:strVal val="visible"/>
                                      </p:to>
                                    </p:set>
                                    <p:animEffect transition="in" filter="fade">
                                      <p:cBhvr>
                                        <p:cTn id="7" dur="1000"/>
                                        <p:tgtEl>
                                          <p:spTgt spid="86018">
                                            <p:txEl>
                                              <p:pRg st="3" end="3"/>
                                            </p:txEl>
                                          </p:spTgt>
                                        </p:tgtEl>
                                      </p:cBhvr>
                                    </p:animEffect>
                                    <p:anim calcmode="lin" valueType="num">
                                      <p:cBhvr>
                                        <p:cTn id="8" dur="1000" fill="hold"/>
                                        <p:tgtEl>
                                          <p:spTgt spid="86018">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86018">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6018">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86020"/>
                                        </p:tgtEl>
                                        <p:attrNameLst>
                                          <p:attrName>style.visibility</p:attrName>
                                        </p:attrNameLst>
                                      </p:cBhvr>
                                      <p:to>
                                        <p:strVal val="visible"/>
                                      </p:to>
                                    </p:set>
                                    <p:animEffect transition="in" filter="fade">
                                      <p:cBhvr>
                                        <p:cTn id="13" dur="1000"/>
                                        <p:tgtEl>
                                          <p:spTgt spid="86020"/>
                                        </p:tgtEl>
                                      </p:cBhvr>
                                    </p:animEffect>
                                    <p:anim calcmode="lin" valueType="num">
                                      <p:cBhvr>
                                        <p:cTn id="14" dur="1000" fill="hold"/>
                                        <p:tgtEl>
                                          <p:spTgt spid="86020"/>
                                        </p:tgtEl>
                                        <p:attrNameLst>
                                          <p:attrName>ppt_x</p:attrName>
                                        </p:attrNameLst>
                                      </p:cBhvr>
                                      <p:tavLst>
                                        <p:tav tm="0">
                                          <p:val>
                                            <p:strVal val="#ppt_x"/>
                                          </p:val>
                                        </p:tav>
                                        <p:tav tm="100000">
                                          <p:val>
                                            <p:strVal val="#ppt_x"/>
                                          </p:val>
                                        </p:tav>
                                      </p:tavLst>
                                    </p:anim>
                                    <p:anim calcmode="lin" valueType="num">
                                      <p:cBhvr>
                                        <p:cTn id="15" dur="900" decel="100000" fill="hold"/>
                                        <p:tgtEl>
                                          <p:spTgt spid="86020"/>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86020"/>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86018">
                                            <p:txEl>
                                              <p:pRg st="7" end="7"/>
                                            </p:txEl>
                                          </p:spTgt>
                                        </p:tgtEl>
                                        <p:attrNameLst>
                                          <p:attrName>style.visibility</p:attrName>
                                        </p:attrNameLst>
                                      </p:cBhvr>
                                      <p:to>
                                        <p:strVal val="visible"/>
                                      </p:to>
                                    </p:set>
                                    <p:animEffect transition="in" filter="fade">
                                      <p:cBhvr>
                                        <p:cTn id="21" dur="1000"/>
                                        <p:tgtEl>
                                          <p:spTgt spid="86018">
                                            <p:txEl>
                                              <p:pRg st="7" end="7"/>
                                            </p:txEl>
                                          </p:spTgt>
                                        </p:tgtEl>
                                      </p:cBhvr>
                                    </p:animEffect>
                                    <p:anim calcmode="lin" valueType="num">
                                      <p:cBhvr>
                                        <p:cTn id="22" dur="1000" fill="hold"/>
                                        <p:tgtEl>
                                          <p:spTgt spid="86018">
                                            <p:txEl>
                                              <p:pRg st="7" end="7"/>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86018">
                                            <p:txEl>
                                              <p:pRg st="7" end="7"/>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86018">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r>
              <a:rPr lang="en-US" altLang="en-US" sz="2400" smtClean="0"/>
              <a:t>In general, if </a:t>
            </a:r>
            <a:r>
              <a:rPr lang="en-US" altLang="en-US" sz="2400" i="1" smtClean="0"/>
              <a:t>s</a:t>
            </a:r>
            <a:r>
              <a:rPr lang="en-US" altLang="en-US" sz="2400" smtClean="0"/>
              <a:t> = </a:t>
            </a:r>
            <a:r>
              <a:rPr lang="en-US" altLang="en-US" sz="2400" i="1" smtClean="0"/>
              <a:t>s</a:t>
            </a:r>
            <a:r>
              <a:rPr lang="en-US" altLang="en-US" sz="2400" smtClean="0"/>
              <a:t>(</a:t>
            </a:r>
            <a:r>
              <a:rPr lang="en-US" altLang="en-US" sz="2400" i="1" smtClean="0"/>
              <a:t>t</a:t>
            </a:r>
            <a:r>
              <a:rPr lang="en-US" altLang="en-US" sz="2400" smtClean="0"/>
              <a:t>) is the position function for an object  moving along a straight line, the </a:t>
            </a:r>
            <a:r>
              <a:rPr lang="en-US" altLang="en-US" sz="2400" b="1" smtClean="0"/>
              <a:t>velocity </a:t>
            </a:r>
            <a:r>
              <a:rPr lang="en-US" altLang="en-US" sz="2400" smtClean="0"/>
              <a:t>of the object at time </a:t>
            </a:r>
            <a:r>
              <a:rPr lang="en-US" altLang="en-US" sz="2400" i="1" smtClean="0"/>
              <a:t>t</a:t>
            </a:r>
            <a:r>
              <a:rPr lang="en-US" altLang="en-US" sz="2400" smtClean="0"/>
              <a:t> is</a:t>
            </a:r>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endParaRPr lang="en-US" altLang="en-US" sz="2400" smtClean="0"/>
          </a:p>
          <a:p>
            <a:pPr marL="0" indent="0" eaLnBrk="1" hangingPunct="1">
              <a:buFont typeface="Wingdings" panose="05000000000000000000" pitchFamily="2" charset="2"/>
              <a:buNone/>
            </a:pPr>
            <a:r>
              <a:rPr lang="en-US" altLang="en-US" sz="2400" smtClean="0"/>
              <a:t>In other words, the velocity function is the derivative of the position function. Velocity can be negative, zero, or positive. </a:t>
            </a:r>
          </a:p>
          <a:p>
            <a:pPr marL="0" indent="0" eaLnBrk="1" hangingPunct="1">
              <a:buFont typeface="Wingdings" panose="05000000000000000000" pitchFamily="2" charset="2"/>
              <a:buNone/>
            </a:pPr>
            <a:endParaRPr lang="en-US" altLang="en-US" sz="1200" smtClean="0"/>
          </a:p>
          <a:p>
            <a:pPr marL="0" indent="0" eaLnBrk="1" hangingPunct="1">
              <a:buFont typeface="Wingdings" panose="05000000000000000000" pitchFamily="2" charset="2"/>
              <a:buNone/>
            </a:pPr>
            <a:r>
              <a:rPr lang="en-US" altLang="en-US" sz="2400" smtClean="0"/>
              <a:t>The </a:t>
            </a:r>
            <a:r>
              <a:rPr lang="en-US" altLang="en-US" sz="2400" b="1" smtClean="0"/>
              <a:t>speed </a:t>
            </a:r>
            <a:r>
              <a:rPr lang="en-US" altLang="en-US" sz="2400" smtClean="0"/>
              <a:t>of an object is the absolute value of its velocity. Speed cannot be negative.</a:t>
            </a:r>
          </a:p>
        </p:txBody>
      </p:sp>
      <p:sp>
        <p:nvSpPr>
          <p:cNvPr id="35843" name="Text Box 7"/>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Rates of Change</a:t>
            </a:r>
          </a:p>
        </p:txBody>
      </p:sp>
      <p:pic>
        <p:nvPicPr>
          <p:cNvPr id="35844" name="Picture 1" descr="v(t) = lim_(Delta t right arrow 0) ((s(t + (Delta t)) minus s(t))/(Delta t)) = s prime (t). Velocity functio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6775" y="2743200"/>
            <a:ext cx="74104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455613" y="1370013"/>
            <a:ext cx="8459787" cy="5256212"/>
          </a:xfrm>
          <a:noFill/>
        </p:spPr>
        <p:txBody>
          <a:bodyPr/>
          <a:lstStyle/>
          <a:p>
            <a:pPr marL="0" indent="0" eaLnBrk="1" hangingPunct="1">
              <a:buFont typeface="Wingdings" panose="05000000000000000000" pitchFamily="2" charset="2"/>
              <a:buNone/>
            </a:pPr>
            <a:r>
              <a:rPr lang="en-US" altLang="en-US" sz="2400" smtClean="0"/>
              <a:t>The position of a free-falling object (neglecting air resistance) under the influence of gravity can be represented by the equation</a:t>
            </a:r>
          </a:p>
          <a:p>
            <a:pPr marL="0" indent="0" eaLnBrk="1" hangingPunct="1">
              <a:lnSpc>
                <a:spcPct val="80000"/>
              </a:lnSpc>
              <a:buFontTx/>
              <a:buNone/>
            </a:pPr>
            <a:endParaRPr lang="en-US" altLang="en-US" sz="2400" smtClean="0"/>
          </a:p>
          <a:p>
            <a:pPr marL="0" indent="0" eaLnBrk="1" hangingPunct="1">
              <a:lnSpc>
                <a:spcPct val="80000"/>
              </a:lnSpc>
              <a:buFontTx/>
              <a:buNone/>
            </a:pPr>
            <a:endParaRPr lang="en-US" altLang="en-US" sz="2800" smtClean="0"/>
          </a:p>
          <a:p>
            <a:pPr marL="0" indent="0" eaLnBrk="1" hangingPunct="1">
              <a:lnSpc>
                <a:spcPct val="80000"/>
              </a:lnSpc>
              <a:buFontTx/>
              <a:buNone/>
            </a:pPr>
            <a:endParaRPr lang="en-US" altLang="en-US" sz="2800" smtClean="0"/>
          </a:p>
          <a:p>
            <a:pPr marL="0" indent="0" eaLnBrk="1" hangingPunct="1">
              <a:lnSpc>
                <a:spcPct val="80000"/>
              </a:lnSpc>
              <a:buFontTx/>
              <a:buNone/>
            </a:pPr>
            <a:endParaRPr lang="en-US" altLang="en-US" sz="1200" smtClean="0"/>
          </a:p>
          <a:p>
            <a:pPr marL="0" indent="0" eaLnBrk="1" hangingPunct="1">
              <a:lnSpc>
                <a:spcPct val="80000"/>
              </a:lnSpc>
              <a:buFontTx/>
              <a:buNone/>
            </a:pPr>
            <a:endParaRPr lang="en-US" altLang="en-US" sz="1400" smtClean="0"/>
          </a:p>
          <a:p>
            <a:pPr marL="0" indent="0" eaLnBrk="1" hangingPunct="1">
              <a:buFontTx/>
              <a:buNone/>
            </a:pPr>
            <a:r>
              <a:rPr lang="en-US" altLang="en-US" sz="2400" smtClean="0"/>
              <a:t>where </a:t>
            </a:r>
            <a:r>
              <a:rPr lang="en-US" altLang="en-US" sz="2400" i="1" smtClean="0"/>
              <a:t>s</a:t>
            </a:r>
            <a:r>
              <a:rPr lang="en-US" altLang="en-US" sz="2400" baseline="-25000" smtClean="0"/>
              <a:t>0 </a:t>
            </a:r>
            <a:r>
              <a:rPr lang="en-US" altLang="en-US" sz="2400" smtClean="0"/>
              <a:t>is the initial height of the object, </a:t>
            </a:r>
            <a:r>
              <a:rPr lang="en-US" altLang="en-US" sz="2400" i="1" smtClean="0"/>
              <a:t>v</a:t>
            </a:r>
            <a:r>
              <a:rPr lang="en-US" altLang="en-US" sz="2400" baseline="-25000" smtClean="0"/>
              <a:t>0 </a:t>
            </a:r>
            <a:r>
              <a:rPr lang="en-US" altLang="en-US" sz="2400" smtClean="0"/>
              <a:t>is the initial velocity of the object, and </a:t>
            </a:r>
            <a:r>
              <a:rPr lang="en-US" altLang="en-US" sz="2400" i="1" smtClean="0"/>
              <a:t>g</a:t>
            </a:r>
            <a:r>
              <a:rPr lang="en-US" altLang="en-US" sz="2400" smtClean="0"/>
              <a:t> is the acceleration due to gravity.</a:t>
            </a:r>
          </a:p>
          <a:p>
            <a:pPr marL="0" indent="0" eaLnBrk="1" hangingPunct="1">
              <a:buFontTx/>
              <a:buNone/>
            </a:pPr>
            <a:endParaRPr lang="en-US" altLang="en-US" sz="2400" smtClean="0"/>
          </a:p>
          <a:p>
            <a:pPr marL="0" indent="0" eaLnBrk="1" hangingPunct="1">
              <a:buFont typeface="Wingdings" panose="05000000000000000000" pitchFamily="2" charset="2"/>
              <a:buNone/>
            </a:pPr>
            <a:r>
              <a:rPr lang="en-US" altLang="en-US" sz="2400" smtClean="0"/>
              <a:t>On Earth, the value of </a:t>
            </a:r>
            <a:r>
              <a:rPr lang="en-US" altLang="en-US" sz="2400" i="1" smtClean="0"/>
              <a:t>g</a:t>
            </a:r>
            <a:r>
              <a:rPr lang="en-US" altLang="en-US" sz="2400" smtClean="0"/>
              <a:t> is approximately 32 feet per second per second or 9.8 meters per second per second.</a:t>
            </a:r>
          </a:p>
        </p:txBody>
      </p:sp>
      <p:sp>
        <p:nvSpPr>
          <p:cNvPr id="36867" name="Text Box 7"/>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Rates of Change</a:t>
            </a:r>
          </a:p>
        </p:txBody>
      </p:sp>
      <p:pic>
        <p:nvPicPr>
          <p:cNvPr id="36868" name="Picture 1" descr="s(t) = negative (1/2) g t^2 + v_0 t + s_0. Position functio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795588"/>
            <a:ext cx="628015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3"/>
          <p:cNvSpPr txBox="1">
            <a:spLocks noChangeArrowheads="1"/>
          </p:cNvSpPr>
          <p:nvPr/>
        </p:nvSpPr>
        <p:spPr bwMode="auto">
          <a:xfrm>
            <a:off x="542925" y="381000"/>
            <a:ext cx="84010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solidFill>
                  <a:schemeClr val="bg1"/>
                </a:solidFill>
              </a:rPr>
              <a:t>Example 10 </a:t>
            </a:r>
            <a:r>
              <a:rPr lang="en-US" altLang="en-US" sz="2800">
                <a:solidFill>
                  <a:schemeClr val="bg1"/>
                </a:solidFill>
                <a:sym typeface="Symbol" panose="05050102010706020507" pitchFamily="18" charset="2"/>
              </a:rPr>
              <a:t>–</a:t>
            </a:r>
            <a:r>
              <a:rPr lang="en-US" altLang="en-US" sz="2800">
                <a:solidFill>
                  <a:schemeClr val="bg1"/>
                </a:solidFill>
              </a:rPr>
              <a:t> </a:t>
            </a:r>
            <a:r>
              <a:rPr lang="en-US" altLang="en-US" sz="2800" i="1">
                <a:solidFill>
                  <a:schemeClr val="bg1"/>
                </a:solidFill>
              </a:rPr>
              <a:t>Using the Derivative to Find Velocity</a:t>
            </a:r>
          </a:p>
        </p:txBody>
      </p:sp>
      <p:sp>
        <p:nvSpPr>
          <p:cNvPr id="37891" name="Text Box 6"/>
          <p:cNvSpPr txBox="1">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At time </a:t>
            </a:r>
            <a:r>
              <a:rPr lang="en-US" altLang="en-US" sz="2400" i="1"/>
              <a:t>t</a:t>
            </a:r>
            <a:r>
              <a:rPr lang="en-US" altLang="en-US" sz="2400"/>
              <a:t> = 0 </a:t>
            </a:r>
            <a:r>
              <a:rPr lang="en-IN" altLang="en-US" sz="2400"/>
              <a:t>seconds</a:t>
            </a:r>
            <a:r>
              <a:rPr lang="en-US" altLang="en-US" sz="2400"/>
              <a:t>, a diver jumps from </a:t>
            </a:r>
            <a:br>
              <a:rPr lang="en-US" altLang="en-US" sz="2400"/>
            </a:br>
            <a:r>
              <a:rPr lang="en-US" altLang="en-US" sz="2400"/>
              <a:t>a platform diving board that is 32 feet </a:t>
            </a:r>
            <a:br>
              <a:rPr lang="en-US" altLang="en-US" sz="2400"/>
            </a:br>
            <a:r>
              <a:rPr lang="en-US" altLang="en-US" sz="2400"/>
              <a:t>above the water (see Figure 2.21). </a:t>
            </a:r>
            <a:br>
              <a:rPr lang="en-US" altLang="en-US" sz="2400"/>
            </a:br>
            <a:r>
              <a:rPr lang="en-US" altLang="en-US" sz="2400"/>
              <a:t>The initial Velocity of the diver is </a:t>
            </a:r>
            <a:br>
              <a:rPr lang="en-US" altLang="en-US" sz="2400"/>
            </a:br>
            <a:r>
              <a:rPr lang="en-US" altLang="en-US" sz="2400"/>
              <a:t>16 feet per second. </a:t>
            </a:r>
          </a:p>
          <a:p>
            <a:pPr>
              <a:spcBef>
                <a:spcPct val="0"/>
              </a:spcBef>
              <a:buFontTx/>
              <a:buNone/>
            </a:pPr>
            <a:endParaRPr lang="en-US" altLang="en-US" sz="2400"/>
          </a:p>
          <a:p>
            <a:pPr>
              <a:spcBef>
                <a:spcPct val="0"/>
              </a:spcBef>
              <a:buFontTx/>
              <a:buNone/>
            </a:pPr>
            <a:r>
              <a:rPr lang="en-IN" altLang="en-US" sz="2400"/>
              <a:t>When does the diver hit the water? </a:t>
            </a:r>
          </a:p>
          <a:p>
            <a:pPr>
              <a:spcBef>
                <a:spcPct val="0"/>
              </a:spcBef>
              <a:buFontTx/>
              <a:buNone/>
            </a:pPr>
            <a:r>
              <a:rPr lang="en-IN" altLang="en-US" sz="2400"/>
              <a:t/>
            </a:r>
            <a:br>
              <a:rPr lang="en-IN" altLang="en-US" sz="2400"/>
            </a:br>
            <a:r>
              <a:rPr lang="en-IN" altLang="en-US" sz="2400"/>
              <a:t>What is the diver’s velocity at impact?</a:t>
            </a:r>
            <a:endParaRPr lang="en-US" altLang="en-US" sz="2400"/>
          </a:p>
        </p:txBody>
      </p:sp>
      <p:sp>
        <p:nvSpPr>
          <p:cNvPr id="37892" name="Text Box 8"/>
          <p:cNvSpPr txBox="1">
            <a:spLocks noChangeArrowheads="1"/>
          </p:cNvSpPr>
          <p:nvPr/>
        </p:nvSpPr>
        <p:spPr bwMode="auto">
          <a:xfrm>
            <a:off x="7061200" y="6278563"/>
            <a:ext cx="9890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2.21</a:t>
            </a:r>
          </a:p>
        </p:txBody>
      </p:sp>
      <p:pic>
        <p:nvPicPr>
          <p:cNvPr id="37893" name="Picture 11" descr="The image consists of a visual representation and a caption. Visual representation. A diving board is 32 feet above the surface of the water in the swimming pool. A diver jumps from the diving board. The trajectory of the jump is indicated with a dashed curve. The curve begins at the edge of the diving board, goes up till a high point, then goes down to the swimming pool. Caption. Velocity is positive when an object is rising, and is negative when an object is falling. Notice that the diver moves upward for the first half second because the velocity is positive for 0 &lt; t &lt; 1/2. When the velocity is 0, the diver has reached the maximum height of the div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9838" y="1443038"/>
            <a:ext cx="2325687" cy="480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533400" y="336550"/>
            <a:ext cx="77009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10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sp>
        <p:nvSpPr>
          <p:cNvPr id="38915"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IN" altLang="en-US" sz="2400"/>
              <a:t>Begin by writing an equation to represent the position of </a:t>
            </a:r>
            <a:br>
              <a:rPr lang="en-IN" altLang="en-US" sz="2400"/>
            </a:br>
            <a:r>
              <a:rPr lang="en-IN" altLang="en-US" sz="2400"/>
              <a:t>the diver. Using the position function given above with </a:t>
            </a:r>
            <a:br>
              <a:rPr lang="en-IN" altLang="en-US" sz="2400"/>
            </a:br>
            <a:r>
              <a:rPr lang="en-IN" altLang="en-US" sz="2400" i="1"/>
              <a:t>g </a:t>
            </a:r>
            <a:r>
              <a:rPr lang="en-IN" altLang="en-US" sz="2400"/>
              <a:t>= 32 feet per second per second, </a:t>
            </a:r>
            <a:r>
              <a:rPr lang="en-IN" altLang="en-US" sz="2400" i="1"/>
              <a:t>v</a:t>
            </a:r>
            <a:r>
              <a:rPr lang="en-IN" altLang="en-US" sz="2400" baseline="-25000"/>
              <a:t>0</a:t>
            </a:r>
            <a:r>
              <a:rPr lang="en-IN" altLang="en-US" sz="2400"/>
              <a:t> = 16 feet per second, and </a:t>
            </a:r>
            <a:r>
              <a:rPr lang="en-IN" altLang="en-US" sz="2400" i="1"/>
              <a:t>s</a:t>
            </a:r>
            <a:r>
              <a:rPr lang="en-IN" altLang="en-US" sz="2400" baseline="-25000"/>
              <a:t>0</a:t>
            </a:r>
            <a:r>
              <a:rPr lang="en-IN" altLang="en-US" sz="2400"/>
              <a:t> = 32 feet, you can write</a:t>
            </a:r>
            <a:endParaRPr lang="en-US" altLang="en-US" sz="2400"/>
          </a:p>
        </p:txBody>
      </p:sp>
      <p:pic>
        <p:nvPicPr>
          <p:cNvPr id="38916" name="Picture 1" descr="s(t) = negative (1/2) (32) t^2 + 16 t + 32.&#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352800"/>
            <a:ext cx="38290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2" descr="= negative 16 t^2 + 16 t + 32. Position function.&#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5125" y="4419600"/>
            <a:ext cx="58674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fade">
                                      <p:cBhvr>
                                        <p:cTn id="7" dur="1000"/>
                                        <p:tgtEl>
                                          <p:spTgt spid="38917"/>
                                        </p:tgtEl>
                                      </p:cBhvr>
                                    </p:animEffect>
                                    <p:anim calcmode="lin" valueType="num">
                                      <p:cBhvr>
                                        <p:cTn id="8" dur="1000" fill="hold"/>
                                        <p:tgtEl>
                                          <p:spTgt spid="38917"/>
                                        </p:tgtEl>
                                        <p:attrNameLst>
                                          <p:attrName>ppt_x</p:attrName>
                                        </p:attrNameLst>
                                      </p:cBhvr>
                                      <p:tavLst>
                                        <p:tav tm="0">
                                          <p:val>
                                            <p:strVal val="#ppt_x"/>
                                          </p:val>
                                        </p:tav>
                                        <p:tav tm="100000">
                                          <p:val>
                                            <p:strVal val="#ppt_x"/>
                                          </p:val>
                                        </p:tav>
                                      </p:tavLst>
                                    </p:anim>
                                    <p:anim calcmode="lin" valueType="num">
                                      <p:cBhvr>
                                        <p:cTn id="9" dur="900" decel="100000" fill="hold"/>
                                        <p:tgtEl>
                                          <p:spTgt spid="3891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891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533400" y="336550"/>
            <a:ext cx="77009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10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sp>
        <p:nvSpPr>
          <p:cNvPr id="91139"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a:t>To find the time </a:t>
            </a:r>
            <a:r>
              <a:rPr lang="en-US" altLang="en-US" sz="2400" i="1"/>
              <a:t>t</a:t>
            </a:r>
            <a:r>
              <a:rPr lang="en-US" altLang="en-US" sz="2400"/>
              <a:t> when the diver hits the water, let </a:t>
            </a:r>
            <a:r>
              <a:rPr lang="en-US" altLang="en-US" sz="2400" i="1"/>
              <a:t>s </a:t>
            </a:r>
            <a:r>
              <a:rPr lang="en-US" altLang="en-US" sz="2400"/>
              <a:t>= 0 and  solve for </a:t>
            </a:r>
            <a:r>
              <a:rPr lang="en-US" altLang="en-US" sz="2400" i="1"/>
              <a:t>t</a:t>
            </a:r>
            <a:r>
              <a:rPr lang="en-US" altLang="en-US" sz="2400"/>
              <a:t>.</a:t>
            </a:r>
          </a:p>
          <a:p>
            <a:pPr eaLnBrk="1" hangingPunct="1">
              <a:buFontTx/>
              <a:buNone/>
            </a:pPr>
            <a:endParaRPr lang="en-US" altLang="en-US" sz="2400"/>
          </a:p>
          <a:p>
            <a:pPr eaLnBrk="1" hangingPunct="1">
              <a:buFontTx/>
              <a:buNone/>
            </a:pPr>
            <a:r>
              <a:rPr lang="en-US" altLang="en-US" sz="2400"/>
              <a:t> –16</a:t>
            </a:r>
            <a:r>
              <a:rPr lang="en-US" altLang="en-US" sz="2400" i="1"/>
              <a:t>t</a:t>
            </a:r>
            <a:r>
              <a:rPr lang="en-US" altLang="en-US" sz="2400" baseline="30000"/>
              <a:t>2</a:t>
            </a:r>
            <a:r>
              <a:rPr lang="en-US" altLang="en-US" sz="2400"/>
              <a:t> + 16</a:t>
            </a:r>
            <a:r>
              <a:rPr lang="en-US" altLang="en-US" sz="2400" i="1"/>
              <a:t>t +</a:t>
            </a:r>
            <a:r>
              <a:rPr lang="en-US" altLang="en-US" sz="2400"/>
              <a:t> 32 = 0               	</a:t>
            </a:r>
            <a:r>
              <a:rPr lang="en-US" altLang="en-US" sz="1800">
                <a:solidFill>
                  <a:srgbClr val="CC0066"/>
                </a:solidFill>
              </a:rPr>
              <a:t>Set position function equal to 0.</a:t>
            </a:r>
          </a:p>
          <a:p>
            <a:pPr eaLnBrk="1" hangingPunct="1">
              <a:buFontTx/>
              <a:buNone/>
            </a:pPr>
            <a:endParaRPr lang="en-US" altLang="en-US" sz="1600"/>
          </a:p>
          <a:p>
            <a:pPr eaLnBrk="1" hangingPunct="1">
              <a:buFontTx/>
              <a:buNone/>
            </a:pPr>
            <a:r>
              <a:rPr lang="en-US" altLang="en-US" sz="2400"/>
              <a:t>–16(</a:t>
            </a:r>
            <a:r>
              <a:rPr lang="en-US" altLang="en-US" sz="2400" i="1"/>
              <a:t>t + </a:t>
            </a:r>
            <a:r>
              <a:rPr lang="en-US" altLang="en-US" sz="2400"/>
              <a:t>1)(</a:t>
            </a:r>
            <a:r>
              <a:rPr lang="en-US" altLang="en-US" sz="2400" i="1"/>
              <a:t>t –</a:t>
            </a:r>
            <a:r>
              <a:rPr lang="en-US" altLang="en-US" sz="2400"/>
              <a:t> 2)  = 0               	</a:t>
            </a:r>
            <a:r>
              <a:rPr lang="en-US" altLang="en-US" sz="1800">
                <a:solidFill>
                  <a:srgbClr val="CC0066"/>
                </a:solidFill>
              </a:rPr>
              <a:t>Factor.</a:t>
            </a:r>
          </a:p>
          <a:p>
            <a:pPr eaLnBrk="1" hangingPunct="1">
              <a:buFontTx/>
              <a:buNone/>
            </a:pPr>
            <a:endParaRPr lang="en-US" altLang="en-US" sz="1400"/>
          </a:p>
          <a:p>
            <a:pPr eaLnBrk="1" hangingPunct="1">
              <a:buFontTx/>
              <a:buNone/>
            </a:pPr>
            <a:r>
              <a:rPr lang="en-US" altLang="en-US" sz="2400"/>
              <a:t>                   </a:t>
            </a:r>
            <a:r>
              <a:rPr lang="en-US" altLang="en-US" sz="1000"/>
              <a:t> </a:t>
            </a:r>
            <a:r>
              <a:rPr lang="en-US" altLang="en-US" sz="2400"/>
              <a:t>     </a:t>
            </a:r>
            <a:r>
              <a:rPr lang="en-US" altLang="en-US" sz="2400" i="1"/>
              <a:t>t </a:t>
            </a:r>
            <a:r>
              <a:rPr lang="en-US" altLang="en-US" sz="2400"/>
              <a:t> = –1 or 2     	</a:t>
            </a:r>
            <a:r>
              <a:rPr lang="en-US" altLang="en-US" sz="1800">
                <a:solidFill>
                  <a:srgbClr val="CC0066"/>
                </a:solidFill>
              </a:rPr>
              <a:t>Solve for</a:t>
            </a:r>
            <a:r>
              <a:rPr lang="en-US" altLang="en-US" sz="1800" i="1">
                <a:solidFill>
                  <a:srgbClr val="CC0066"/>
                </a:solidFill>
              </a:rPr>
              <a:t> t</a:t>
            </a:r>
            <a:r>
              <a:rPr lang="en-US" altLang="en-US" sz="1800">
                <a:solidFill>
                  <a:srgbClr val="CC0066"/>
                </a:solidFill>
              </a:rPr>
              <a:t>.</a:t>
            </a:r>
          </a:p>
          <a:p>
            <a:pPr eaLnBrk="1" hangingPunct="1">
              <a:buFontTx/>
              <a:buNone/>
            </a:pPr>
            <a:endParaRPr lang="en-US" altLang="en-US" sz="2400">
              <a:solidFill>
                <a:srgbClr val="CC0066"/>
              </a:solidFill>
            </a:endParaRPr>
          </a:p>
          <a:p>
            <a:pPr eaLnBrk="1" hangingPunct="1">
              <a:buFontTx/>
              <a:buNone/>
            </a:pPr>
            <a:r>
              <a:rPr lang="en-US" altLang="en-US" sz="2400"/>
              <a:t>Because </a:t>
            </a:r>
            <a:r>
              <a:rPr lang="en-US" altLang="en-US" sz="2400" i="1"/>
              <a:t>t</a:t>
            </a:r>
            <a:r>
              <a:rPr lang="en-US" altLang="en-US" sz="2400"/>
              <a:t> </a:t>
            </a:r>
            <a:r>
              <a:rPr lang="en-US" altLang="en-US" sz="2400">
                <a:cs typeface="Arial" panose="020B0604020202020204" pitchFamily="34" charset="0"/>
              </a:rPr>
              <a:t>≥ 0, </a:t>
            </a:r>
            <a:r>
              <a:rPr lang="en-US" altLang="en-US" sz="2400"/>
              <a:t>choose the positive value to conclude that </a:t>
            </a:r>
          </a:p>
          <a:p>
            <a:pPr eaLnBrk="1" hangingPunct="1">
              <a:buFontTx/>
              <a:buNone/>
            </a:pPr>
            <a:r>
              <a:rPr lang="en-US" altLang="en-US" sz="2400"/>
              <a:t>the diver hits the water at </a:t>
            </a:r>
            <a:r>
              <a:rPr lang="en-US" altLang="en-US" sz="2400" i="1"/>
              <a:t>t</a:t>
            </a:r>
            <a:r>
              <a:rPr lang="en-US" altLang="en-US" sz="2400"/>
              <a:t> = 2 seconds.</a:t>
            </a:r>
          </a:p>
        </p:txBody>
      </p:sp>
      <p:sp>
        <p:nvSpPr>
          <p:cNvPr id="39940"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91139">
                                            <p:txEl>
                                              <p:pRg st="2" end="2"/>
                                            </p:txEl>
                                          </p:spTgt>
                                        </p:tgtEl>
                                        <p:attrNameLst>
                                          <p:attrName>style.visibility</p:attrName>
                                        </p:attrNameLst>
                                      </p:cBhvr>
                                      <p:to>
                                        <p:strVal val="visible"/>
                                      </p:to>
                                    </p:set>
                                    <p:animEffect transition="in" filter="fade">
                                      <p:cBhvr>
                                        <p:cTn id="7" dur="1000"/>
                                        <p:tgtEl>
                                          <p:spTgt spid="91139">
                                            <p:txEl>
                                              <p:pRg st="2" end="2"/>
                                            </p:txEl>
                                          </p:spTgt>
                                        </p:tgtEl>
                                      </p:cBhvr>
                                    </p:animEffect>
                                    <p:anim calcmode="lin" valueType="num">
                                      <p:cBhvr>
                                        <p:cTn id="8" dur="1000" fill="hold"/>
                                        <p:tgtEl>
                                          <p:spTgt spid="91139">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91139">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113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91139">
                                            <p:txEl>
                                              <p:pRg st="4" end="4"/>
                                            </p:txEl>
                                          </p:spTgt>
                                        </p:tgtEl>
                                        <p:attrNameLst>
                                          <p:attrName>style.visibility</p:attrName>
                                        </p:attrNameLst>
                                      </p:cBhvr>
                                      <p:to>
                                        <p:strVal val="visible"/>
                                      </p:to>
                                    </p:set>
                                    <p:animEffect transition="in" filter="fade">
                                      <p:cBhvr>
                                        <p:cTn id="15" dur="1000"/>
                                        <p:tgtEl>
                                          <p:spTgt spid="91139">
                                            <p:txEl>
                                              <p:pRg st="4" end="4"/>
                                            </p:txEl>
                                          </p:spTgt>
                                        </p:tgtEl>
                                      </p:cBhvr>
                                    </p:animEffect>
                                    <p:anim calcmode="lin" valueType="num">
                                      <p:cBhvr>
                                        <p:cTn id="16" dur="1000" fill="hold"/>
                                        <p:tgtEl>
                                          <p:spTgt spid="91139">
                                            <p:txEl>
                                              <p:pRg st="4" end="4"/>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91139">
                                            <p:txEl>
                                              <p:pRg st="4" end="4"/>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9113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91139">
                                            <p:txEl>
                                              <p:pRg st="6" end="6"/>
                                            </p:txEl>
                                          </p:spTgt>
                                        </p:tgtEl>
                                        <p:attrNameLst>
                                          <p:attrName>style.visibility</p:attrName>
                                        </p:attrNameLst>
                                      </p:cBhvr>
                                      <p:to>
                                        <p:strVal val="visible"/>
                                      </p:to>
                                    </p:set>
                                    <p:animEffect transition="in" filter="fade">
                                      <p:cBhvr>
                                        <p:cTn id="23" dur="1000"/>
                                        <p:tgtEl>
                                          <p:spTgt spid="91139">
                                            <p:txEl>
                                              <p:pRg st="6" end="6"/>
                                            </p:txEl>
                                          </p:spTgt>
                                        </p:tgtEl>
                                      </p:cBhvr>
                                    </p:animEffect>
                                    <p:anim calcmode="lin" valueType="num">
                                      <p:cBhvr>
                                        <p:cTn id="24" dur="1000" fill="hold"/>
                                        <p:tgtEl>
                                          <p:spTgt spid="91139">
                                            <p:txEl>
                                              <p:pRg st="6" end="6"/>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91139">
                                            <p:txEl>
                                              <p:pRg st="6" end="6"/>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91139">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91139">
                                            <p:txEl>
                                              <p:pRg st="8" end="8"/>
                                            </p:txEl>
                                          </p:spTgt>
                                        </p:tgtEl>
                                        <p:attrNameLst>
                                          <p:attrName>style.visibility</p:attrName>
                                        </p:attrNameLst>
                                      </p:cBhvr>
                                      <p:to>
                                        <p:strVal val="visible"/>
                                      </p:to>
                                    </p:set>
                                    <p:animEffect transition="in" filter="fade">
                                      <p:cBhvr>
                                        <p:cTn id="31" dur="1000"/>
                                        <p:tgtEl>
                                          <p:spTgt spid="91139">
                                            <p:txEl>
                                              <p:pRg st="8" end="8"/>
                                            </p:txEl>
                                          </p:spTgt>
                                        </p:tgtEl>
                                      </p:cBhvr>
                                    </p:animEffect>
                                    <p:anim calcmode="lin" valueType="num">
                                      <p:cBhvr>
                                        <p:cTn id="32" dur="1000" fill="hold"/>
                                        <p:tgtEl>
                                          <p:spTgt spid="91139">
                                            <p:txEl>
                                              <p:pRg st="8" end="8"/>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91139">
                                            <p:txEl>
                                              <p:pRg st="8" end="8"/>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91139">
                                            <p:txEl>
                                              <p:pRg st="8" end="8"/>
                                            </p:txEl>
                                          </p:spTgt>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91139">
                                            <p:txEl>
                                              <p:pRg st="9" end="9"/>
                                            </p:txEl>
                                          </p:spTgt>
                                        </p:tgtEl>
                                        <p:attrNameLst>
                                          <p:attrName>style.visibility</p:attrName>
                                        </p:attrNameLst>
                                      </p:cBhvr>
                                      <p:to>
                                        <p:strVal val="visible"/>
                                      </p:to>
                                    </p:set>
                                    <p:animEffect transition="in" filter="fade">
                                      <p:cBhvr>
                                        <p:cTn id="37" dur="1000"/>
                                        <p:tgtEl>
                                          <p:spTgt spid="91139">
                                            <p:txEl>
                                              <p:pRg st="9" end="9"/>
                                            </p:txEl>
                                          </p:spTgt>
                                        </p:tgtEl>
                                      </p:cBhvr>
                                    </p:animEffect>
                                    <p:anim calcmode="lin" valueType="num">
                                      <p:cBhvr>
                                        <p:cTn id="38" dur="1000" fill="hold"/>
                                        <p:tgtEl>
                                          <p:spTgt spid="91139">
                                            <p:txEl>
                                              <p:pRg st="9" end="9"/>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91139">
                                            <p:txEl>
                                              <p:pRg st="9" end="9"/>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91139">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533400" y="336550"/>
            <a:ext cx="77009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Example 10 </a:t>
            </a:r>
            <a:r>
              <a:rPr lang="en-US" altLang="en-US" sz="4000">
                <a:solidFill>
                  <a:schemeClr val="bg1"/>
                </a:solidFill>
                <a:sym typeface="Symbol" panose="05050102010706020507" pitchFamily="18" charset="2"/>
              </a:rPr>
              <a:t>–</a:t>
            </a:r>
            <a:r>
              <a:rPr lang="en-US" altLang="en-US" sz="4000">
                <a:solidFill>
                  <a:schemeClr val="bg1"/>
                </a:solidFill>
              </a:rPr>
              <a:t> </a:t>
            </a:r>
            <a:r>
              <a:rPr lang="en-US" altLang="en-US" sz="4000" i="1">
                <a:solidFill>
                  <a:schemeClr val="bg1"/>
                </a:solidFill>
              </a:rPr>
              <a:t>Solution</a:t>
            </a:r>
          </a:p>
        </p:txBody>
      </p:sp>
      <p:sp>
        <p:nvSpPr>
          <p:cNvPr id="92163"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a:t>The velocity at time </a:t>
            </a:r>
            <a:r>
              <a:rPr lang="en-US" altLang="en-US" sz="2400" i="1"/>
              <a:t>t </a:t>
            </a:r>
            <a:r>
              <a:rPr lang="en-US" altLang="en-US" sz="2400"/>
              <a:t>is given by the derivative </a:t>
            </a:r>
          </a:p>
          <a:p>
            <a:pPr eaLnBrk="1" hangingPunct="1">
              <a:buFontTx/>
              <a:buNone/>
            </a:pPr>
            <a:r>
              <a:rPr lang="en-US" altLang="en-US" sz="2400" i="1"/>
              <a:t> </a:t>
            </a:r>
            <a:endParaRPr lang="en-US" altLang="en-US" sz="2400"/>
          </a:p>
          <a:p>
            <a:pPr eaLnBrk="1" hangingPunct="1">
              <a:buFontTx/>
              <a:buNone/>
            </a:pPr>
            <a:endParaRPr lang="en-US" altLang="en-US" sz="2400"/>
          </a:p>
          <a:p>
            <a:pPr eaLnBrk="1" hangingPunct="1">
              <a:buFontTx/>
              <a:buNone/>
            </a:pPr>
            <a:endParaRPr lang="en-US" altLang="en-US" sz="2400"/>
          </a:p>
          <a:p>
            <a:pPr eaLnBrk="1" hangingPunct="1">
              <a:buFontTx/>
              <a:buNone/>
            </a:pPr>
            <a:r>
              <a:rPr lang="en-US" altLang="en-US" sz="2400"/>
              <a:t>So, the velocity at time is </a:t>
            </a:r>
            <a:r>
              <a:rPr lang="en-US" altLang="en-US" sz="2400" i="1"/>
              <a:t>t</a:t>
            </a:r>
            <a:r>
              <a:rPr lang="en-US" altLang="en-US" sz="2400"/>
              <a:t> = 2 is</a:t>
            </a:r>
          </a:p>
          <a:p>
            <a:pPr eaLnBrk="1" hangingPunct="1">
              <a:buFontTx/>
              <a:buNone/>
            </a:pPr>
            <a:endParaRPr lang="en-US" altLang="en-US" sz="2400"/>
          </a:p>
          <a:p>
            <a:pPr eaLnBrk="1" hangingPunct="1">
              <a:buFontTx/>
              <a:buNone/>
            </a:pPr>
            <a:endParaRPr lang="en-US" altLang="en-US" sz="2400"/>
          </a:p>
          <a:p>
            <a:pPr eaLnBrk="1" hangingPunct="1">
              <a:buFontTx/>
              <a:buNone/>
            </a:pPr>
            <a:endParaRPr lang="en-US" altLang="en-US" sz="2400"/>
          </a:p>
          <a:p>
            <a:pPr>
              <a:spcBef>
                <a:spcPct val="0"/>
              </a:spcBef>
              <a:buFontTx/>
              <a:buNone/>
            </a:pPr>
            <a:r>
              <a:rPr lang="en-IN" altLang="en-US" sz="2400"/>
              <a:t>Notice that the unit for </a:t>
            </a:r>
            <a:r>
              <a:rPr lang="en-IN" altLang="en-US" sz="2400" i="1"/>
              <a:t>s</a:t>
            </a:r>
            <a:r>
              <a:rPr lang="en-US" altLang="en-US" sz="800">
                <a:sym typeface="Symbol" panose="05050102010706020507" pitchFamily="18" charset="2"/>
              </a:rPr>
              <a:t> </a:t>
            </a:r>
            <a:r>
              <a:rPr lang="en-US" altLang="en-US" sz="2400">
                <a:sym typeface="Symbol" panose="05050102010706020507" pitchFamily="18" charset="2"/>
              </a:rPr>
              <a:t></a:t>
            </a:r>
            <a:r>
              <a:rPr lang="en-IN" altLang="en-US" sz="2400"/>
              <a:t>(</a:t>
            </a:r>
            <a:r>
              <a:rPr lang="en-IN" altLang="en-US" sz="2400" i="1"/>
              <a:t>t</a:t>
            </a:r>
            <a:r>
              <a:rPr lang="en-IN" altLang="en-US" sz="2400"/>
              <a:t>) is the unit for </a:t>
            </a:r>
            <a:r>
              <a:rPr lang="en-IN" altLang="en-US" sz="2400" i="1"/>
              <a:t>s </a:t>
            </a:r>
            <a:r>
              <a:rPr lang="en-IN" altLang="en-US" sz="2400"/>
              <a:t>(feet) divided by the unit for </a:t>
            </a:r>
            <a:r>
              <a:rPr lang="en-IN" altLang="en-US" sz="2400" i="1"/>
              <a:t>t </a:t>
            </a:r>
            <a:r>
              <a:rPr lang="en-IN" altLang="en-US" sz="2400"/>
              <a:t>(seconds). In general, the unit for </a:t>
            </a:r>
            <a:r>
              <a:rPr lang="en-IN" altLang="en-US" sz="2400" i="1"/>
              <a:t>f</a:t>
            </a:r>
            <a:r>
              <a:rPr lang="en-IN" altLang="en-US" sz="1200" i="1"/>
              <a:t> </a:t>
            </a:r>
            <a:r>
              <a:rPr lang="en-US" altLang="en-US" sz="2400">
                <a:sym typeface="Symbol" panose="05050102010706020507" pitchFamily="18" charset="2"/>
              </a:rPr>
              <a:t></a:t>
            </a:r>
            <a:r>
              <a:rPr lang="en-IN" altLang="en-US" sz="2400"/>
              <a:t>(</a:t>
            </a:r>
            <a:r>
              <a:rPr lang="en-IN" altLang="en-US" sz="2400" i="1"/>
              <a:t>x</a:t>
            </a:r>
            <a:r>
              <a:rPr lang="en-IN" altLang="en-US" sz="2400"/>
              <a:t>) is the unit for </a:t>
            </a:r>
            <a:r>
              <a:rPr lang="en-IN" altLang="en-US" sz="2400" i="1"/>
              <a:t>f </a:t>
            </a:r>
            <a:r>
              <a:rPr lang="en-IN" altLang="en-US" sz="2400"/>
              <a:t>divided by the unit for </a:t>
            </a:r>
            <a:r>
              <a:rPr lang="en-IN" altLang="en-US" sz="2400" i="1"/>
              <a:t>x</a:t>
            </a:r>
            <a:r>
              <a:rPr lang="en-IN" altLang="en-US" sz="2400"/>
              <a:t>.</a:t>
            </a:r>
            <a:endParaRPr lang="en-US" altLang="en-US" sz="2400"/>
          </a:p>
        </p:txBody>
      </p:sp>
      <p:sp>
        <p:nvSpPr>
          <p:cNvPr id="40964" name="Text Box 9"/>
          <p:cNvSpPr txBox="1">
            <a:spLocks noChangeArrowheads="1"/>
          </p:cNvSpPr>
          <p:nvPr/>
        </p:nvSpPr>
        <p:spPr bwMode="auto">
          <a:xfrm>
            <a:off x="8229600" y="685800"/>
            <a:ext cx="8223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pic>
        <p:nvPicPr>
          <p:cNvPr id="40965" name="Picture 1" descr="s prime (t) = negative 32 t + 16. Velocity functio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133600"/>
            <a:ext cx="6315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s prime (2) = negative 32 (2) + 16 = negative 48 feet per second.&#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998913"/>
            <a:ext cx="55911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92163">
                                            <p:txEl>
                                              <p:pRg st="4" end="4"/>
                                            </p:txEl>
                                          </p:spTgt>
                                        </p:tgtEl>
                                        <p:attrNameLst>
                                          <p:attrName>style.visibility</p:attrName>
                                        </p:attrNameLst>
                                      </p:cBhvr>
                                      <p:to>
                                        <p:strVal val="visible"/>
                                      </p:to>
                                    </p:set>
                                    <p:animEffect transition="in" filter="fade">
                                      <p:cBhvr>
                                        <p:cTn id="7" dur="1000"/>
                                        <p:tgtEl>
                                          <p:spTgt spid="92163">
                                            <p:txEl>
                                              <p:pRg st="4" end="4"/>
                                            </p:txEl>
                                          </p:spTgt>
                                        </p:tgtEl>
                                      </p:cBhvr>
                                    </p:animEffect>
                                    <p:anim calcmode="lin" valueType="num">
                                      <p:cBhvr>
                                        <p:cTn id="8" dur="10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9216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2163">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900" decel="100000" fill="hold"/>
                                        <p:tgtEl>
                                          <p:spTgt spid="3"/>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92163">
                                            <p:txEl>
                                              <p:pRg st="8" end="8"/>
                                            </p:txEl>
                                          </p:spTgt>
                                        </p:tgtEl>
                                        <p:attrNameLst>
                                          <p:attrName>style.visibility</p:attrName>
                                        </p:attrNameLst>
                                      </p:cBhvr>
                                      <p:to>
                                        <p:strVal val="visible"/>
                                      </p:to>
                                    </p:set>
                                    <p:animEffect transition="in" filter="fade">
                                      <p:cBhvr>
                                        <p:cTn id="21" dur="1000"/>
                                        <p:tgtEl>
                                          <p:spTgt spid="92163">
                                            <p:txEl>
                                              <p:pRg st="8" end="8"/>
                                            </p:txEl>
                                          </p:spTgt>
                                        </p:tgtEl>
                                      </p:cBhvr>
                                    </p:animEffect>
                                    <p:anim calcmode="lin" valueType="num">
                                      <p:cBhvr>
                                        <p:cTn id="22" dur="1000" fill="hold"/>
                                        <p:tgtEl>
                                          <p:spTgt spid="92163">
                                            <p:txEl>
                                              <p:pRg st="8" end="8"/>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92163">
                                            <p:txEl>
                                              <p:pRg st="8" end="8"/>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92163">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smtClean="0">
                <a:cs typeface="Arial" panose="020B0604020202020204" pitchFamily="34" charset="0"/>
              </a:rPr>
              <a:t>Find </a:t>
            </a:r>
            <a:r>
              <a:rPr lang="en-US" altLang="en-US" sz="2800" kern="1200" dirty="0">
                <a:cs typeface="Arial" panose="020B0604020202020204" pitchFamily="34" charset="0"/>
              </a:rPr>
              <a:t>the derivatives of the sine function and of the cosine function.</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Use derivatives to find rates of change.</a:t>
            </a:r>
          </a:p>
        </p:txBody>
      </p:sp>
      <p:sp>
        <p:nvSpPr>
          <p:cNvPr id="7171" name="Text Box 3"/>
          <p:cNvSpPr txBox="1">
            <a:spLocks noChangeArrowheads="1"/>
          </p:cNvSpPr>
          <p:nvPr/>
        </p:nvSpPr>
        <p:spPr bwMode="auto">
          <a:xfrm>
            <a:off x="585788" y="333375"/>
            <a:ext cx="83105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
                <a:srgbClr val="009BAE"/>
              </a:buClr>
              <a:buFont typeface="Wingdings" panose="05000000000000000000" pitchFamily="2" charset="2"/>
              <a:buNone/>
            </a:pPr>
            <a:r>
              <a:rPr lang="en-US" altLang="en-US" sz="4000">
                <a:cs typeface="Arial" panose="020B0604020202020204" pitchFamily="34" charset="0"/>
              </a:rPr>
              <a:t>The Constant Rule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IN" altLang="en-US" sz="2400"/>
              <a:t>In this section, you will be introduced to several “differentiation rules” that allow you to find derivatives without the </a:t>
            </a:r>
            <a:r>
              <a:rPr lang="en-IN" altLang="en-US" sz="2400" i="1"/>
              <a:t>direct </a:t>
            </a:r>
            <a:r>
              <a:rPr lang="en-IN" altLang="en-US" sz="2400"/>
              <a:t>use of the limit definition.</a:t>
            </a:r>
            <a:endParaRPr lang="en-US" altLang="en-US" sz="2400"/>
          </a:p>
        </p:txBody>
      </p:sp>
      <p:sp>
        <p:nvSpPr>
          <p:cNvPr id="9219" name="Text Box 3"/>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solidFill>
                  <a:schemeClr val="bg1"/>
                </a:solidFill>
              </a:rPr>
              <a:t>The Constant Rule</a:t>
            </a:r>
          </a:p>
        </p:txBody>
      </p:sp>
      <p:sp>
        <p:nvSpPr>
          <p:cNvPr id="9221" name="Text Box 17"/>
          <p:cNvSpPr txBox="1">
            <a:spLocks noChangeArrowheads="1"/>
          </p:cNvSpPr>
          <p:nvPr/>
        </p:nvSpPr>
        <p:spPr bwMode="auto">
          <a:xfrm>
            <a:off x="6707188" y="5943600"/>
            <a:ext cx="98901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2.14</a:t>
            </a:r>
          </a:p>
        </p:txBody>
      </p:sp>
      <p:pic>
        <p:nvPicPr>
          <p:cNvPr id="9222" name="Picture 19" descr="The image consists of a visual representation and a caption. Visual representation. A horizontal line is graphed on the x y coordinate plane. It is labeled f(x) = c. It enters the left of the viewing window in the second quadrant, goes to the right, enters the first quadrant, and exits the right of the viewing window. The slope of the horizontal line is 0. The derivative of the constant function is 0. Caption. Notice that the Constant Rule is equivalent to saying that the slope of a horizontal line is 0. This demonstrates the relationship between slope and derivativ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1888" y="2743200"/>
            <a:ext cx="2322512" cy="312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 descr="Theorem 2.2. The constant rule. The derivative of a constant function is 0. That is, if c is a real number, then d/(d x) [c] = 0. See Figure 2.14.&#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4338" y="2971800"/>
            <a:ext cx="5688012" cy="165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609600" y="314325"/>
            <a:ext cx="8515350"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700">
                <a:solidFill>
                  <a:schemeClr val="bg1"/>
                </a:solidFill>
              </a:rPr>
              <a:t>Example 1 </a:t>
            </a:r>
            <a:r>
              <a:rPr lang="en-US" altLang="en-US" sz="3700">
                <a:solidFill>
                  <a:schemeClr val="bg1"/>
                </a:solidFill>
                <a:cs typeface="Times New Roman" panose="02020603050405020304" pitchFamily="18" charset="0"/>
              </a:rPr>
              <a:t>–</a:t>
            </a:r>
            <a:r>
              <a:rPr lang="en-US" altLang="en-US" sz="3700">
                <a:solidFill>
                  <a:schemeClr val="bg1"/>
                </a:solidFill>
              </a:rPr>
              <a:t> </a:t>
            </a:r>
            <a:r>
              <a:rPr lang="en-US" altLang="en-US" sz="3700" i="1">
                <a:solidFill>
                  <a:schemeClr val="bg1"/>
                </a:solidFill>
              </a:rPr>
              <a:t>Using the Constant Rule</a:t>
            </a:r>
          </a:p>
        </p:txBody>
      </p:sp>
      <p:pic>
        <p:nvPicPr>
          <p:cNvPr id="10244" name="Picture 1" descr="(item a). Function: y = 7. Derivative: (d y)/(d x) = 0.&#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1975" y="1600200"/>
            <a:ext cx="6219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f(x) = 0. f prime (x) = 0.&#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7688" y="2600325"/>
            <a:ext cx="6000750"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s(t) = negative 3. s prime (t) = 0.&#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7850" y="3371850"/>
            <a:ext cx="596265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item d). y = k pi^2, k is constant. (d y)/(d x) = 0.&#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2600" y="4114800"/>
            <a:ext cx="61531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900" decel="100000" fill="hold"/>
                                        <p:tgtEl>
                                          <p:spTgt spid="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
                <a:srgbClr val="009BAE"/>
              </a:buClr>
              <a:buFont typeface="Wingdings" panose="05000000000000000000" pitchFamily="2" charset="2"/>
              <a:buNone/>
            </a:pPr>
            <a:r>
              <a:rPr lang="en-US" altLang="en-US" sz="4000">
                <a:cs typeface="Arial" panose="020B0604020202020204" pitchFamily="34" charset="0"/>
              </a:rPr>
              <a:t>The Power Rule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The Power Rule</a:t>
            </a:r>
          </a:p>
        </p:txBody>
      </p:sp>
      <p:sp>
        <p:nvSpPr>
          <p:cNvPr id="12291" name="Text Box 3"/>
          <p:cNvSpPr txBox="1">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Before proving the next rule, it is important to review the procedure for expanding a binomial.</a:t>
            </a:r>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r>
              <a:rPr lang="en-US" altLang="en-US" sz="2400"/>
              <a:t>The general binomial expansion for a positive integer </a:t>
            </a:r>
            <a:r>
              <a:rPr lang="en-US" altLang="en-US" sz="2400" i="1"/>
              <a:t>n </a:t>
            </a:r>
            <a:r>
              <a:rPr lang="en-US" altLang="en-US" sz="2400"/>
              <a:t>is</a:t>
            </a:r>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r>
              <a:rPr lang="en-US" altLang="en-US" sz="2400"/>
              <a:t>This binomial expansion is used in proving a special case of the Power Rule.</a:t>
            </a:r>
          </a:p>
        </p:txBody>
      </p:sp>
      <p:pic>
        <p:nvPicPr>
          <p:cNvPr id="12292" name="Picture 15" descr="(item 1). (x + Delta x)^2 = x^2+ 2 x (Delta x) + (Delta x)^2. (item 2). (x + Delta x)^3 = x^3 + 3 x^2 (Delta x) + 3 x (Delta x)^2 + (Delta x)^3. (item 3). (x + Delta x)^4 = x^4 + 4 x^3 (Delta x) + 6 x^2 (Delta x)^2 + 4 x (Delta x)^3 + (Delta x)^4. (item 4). (x + Delta x)^5 = x^5 + 5 x^4 (Delta x) + 10 x^3 (Delta x)^2 + 10 x^2 (Delta x)^3 + 5 x (Delta x)^4 + (Delta x)^5.&#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286000"/>
            <a:ext cx="7431088"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16" descr="(x + Delta x)^n = x^n + n x^(n minus 1) (Delta x) + ((n(n minus 1)x^(n minus 2)/2) (Delta x)^2 + ... + (Delta x)^n. The expression, ((n(n minus 1)x^(n minus 2)/2) (Delta x)^2 + ... + (Delta x)^n, is labeled: (Delta x)^2 is a factor of these terms.&#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495800"/>
            <a:ext cx="658177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1718</TotalTime>
  <Words>1087</Words>
  <Application>Microsoft Office PowerPoint</Application>
  <PresentationFormat>On-screen Show (4:3)</PresentationFormat>
  <Paragraphs>165</Paragraphs>
  <Slides>37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Wingdings</vt:lpstr>
      <vt:lpstr>Times New Roman</vt:lpstr>
      <vt:lpstr>Times-Roman</vt:lpstr>
      <vt:lpstr>Symbol</vt:lpstr>
      <vt:lpstr>Larsoen_master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Sivasubramanian, Venkatesan</cp:lastModifiedBy>
  <cp:revision>940</cp:revision>
  <dcterms:created xsi:type="dcterms:W3CDTF">2008-11-21T04:28:28Z</dcterms:created>
  <dcterms:modified xsi:type="dcterms:W3CDTF">2018-08-01T10:48:08Z</dcterms:modified>
</cp:coreProperties>
</file>