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1"/>
  </p:notesMasterIdLst>
  <p:sldIdLst>
    <p:sldId id="315" r:id="rId2"/>
    <p:sldId id="316" r:id="rId3"/>
    <p:sldId id="256" r:id="rId4"/>
    <p:sldId id="260" r:id="rId5"/>
    <p:sldId id="284" r:id="rId6"/>
    <p:sldId id="285" r:id="rId7"/>
    <p:sldId id="287" r:id="rId8"/>
    <p:sldId id="309" r:id="rId9"/>
    <p:sldId id="288" r:id="rId10"/>
    <p:sldId id="290" r:id="rId11"/>
    <p:sldId id="291" r:id="rId12"/>
    <p:sldId id="310" r:id="rId13"/>
    <p:sldId id="292" r:id="rId14"/>
    <p:sldId id="311" r:id="rId15"/>
    <p:sldId id="293" r:id="rId16"/>
    <p:sldId id="294" r:id="rId17"/>
    <p:sldId id="295" r:id="rId18"/>
    <p:sldId id="296" r:id="rId19"/>
    <p:sldId id="312" r:id="rId20"/>
    <p:sldId id="313" r:id="rId21"/>
    <p:sldId id="314" r:id="rId22"/>
    <p:sldId id="297" r:id="rId23"/>
    <p:sldId id="298" r:id="rId24"/>
    <p:sldId id="308" r:id="rId25"/>
    <p:sldId id="302" r:id="rId26"/>
    <p:sldId id="303" r:id="rId27"/>
    <p:sldId id="304" r:id="rId28"/>
    <p:sldId id="305" r:id="rId29"/>
    <p:sldId id="306"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FF0066"/>
    <a:srgbClr val="FF3399"/>
    <a:srgbClr val="CC0099"/>
    <a:srgbClr val="009BAE"/>
    <a:srgbClr val="0099AC"/>
    <a:srgbClr val="000000"/>
    <a:srgbClr val="0073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90" autoAdjust="0"/>
    <p:restoredTop sz="94660"/>
  </p:normalViewPr>
  <p:slideViewPr>
    <p:cSldViewPr>
      <p:cViewPr varScale="1">
        <p:scale>
          <a:sx n="106" d="100"/>
          <a:sy n="106" d="100"/>
        </p:scale>
        <p:origin x="108" y="3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5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68725E2-6F22-4D66-BA1D-D7E8C6979C22}" type="slidenum">
              <a:rPr lang="en-US" altLang="en-US"/>
              <a:pPr>
                <a:defRPr/>
              </a:pPr>
              <a:t>‹#›</a:t>
            </a:fld>
            <a:endParaRPr lang="en-US" altLang="en-US"/>
          </a:p>
        </p:txBody>
      </p:sp>
    </p:spTree>
    <p:extLst>
      <p:ext uri="{BB962C8B-B14F-4D97-AF65-F5344CB8AC3E}">
        <p14:creationId xmlns:p14="http://schemas.microsoft.com/office/powerpoint/2010/main" val="55308619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FA00354-2881-4E6E-AE44-2C347ACAAE82}" type="slidenum">
              <a:rPr lang="en-US" altLang="en-US" smtClean="0"/>
              <a:pPr/>
              <a:t>2</a:t>
            </a:fld>
            <a:endParaRPr lang="en-US" altLang="en-US" smtClean="0"/>
          </a:p>
        </p:txBody>
      </p:sp>
      <p:sp>
        <p:nvSpPr>
          <p:cNvPr id="5123" name="Rectangle 2"/>
          <p:cNvSpPr>
            <a:spLocks noRo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656053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000EA4-5876-482C-88EB-3F4D25F19685}" type="slidenum">
              <a:rPr lang="en-US" altLang="en-US"/>
              <a:pPr>
                <a:defRPr/>
              </a:pPr>
              <a:t>‹#›</a:t>
            </a:fld>
            <a:endParaRPr lang="en-US" altLang="en-US"/>
          </a:p>
        </p:txBody>
      </p:sp>
    </p:spTree>
    <p:extLst>
      <p:ext uri="{BB962C8B-B14F-4D97-AF65-F5344CB8AC3E}">
        <p14:creationId xmlns:p14="http://schemas.microsoft.com/office/powerpoint/2010/main" val="357454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28739E-7628-4CFC-9548-5E32955FA5D4}" type="slidenum">
              <a:rPr lang="en-US" altLang="en-US"/>
              <a:pPr>
                <a:defRPr/>
              </a:pPr>
              <a:t>‹#›</a:t>
            </a:fld>
            <a:endParaRPr lang="en-US" altLang="en-US"/>
          </a:p>
        </p:txBody>
      </p:sp>
    </p:spTree>
    <p:extLst>
      <p:ext uri="{BB962C8B-B14F-4D97-AF65-F5344CB8AC3E}">
        <p14:creationId xmlns:p14="http://schemas.microsoft.com/office/powerpoint/2010/main" val="8292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60375"/>
            <a:ext cx="2057400" cy="5665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60375"/>
            <a:ext cx="6019800" cy="5665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A6D59A-8D31-4D9B-A2C4-D0AF9A033187}" type="slidenum">
              <a:rPr lang="en-US" altLang="en-US"/>
              <a:pPr>
                <a:defRPr/>
              </a:pPr>
              <a:t>‹#›</a:t>
            </a:fld>
            <a:endParaRPr lang="en-US" altLang="en-US"/>
          </a:p>
        </p:txBody>
      </p:sp>
    </p:spTree>
    <p:extLst>
      <p:ext uri="{BB962C8B-B14F-4D97-AF65-F5344CB8AC3E}">
        <p14:creationId xmlns:p14="http://schemas.microsoft.com/office/powerpoint/2010/main" val="35497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9C2304-C66D-439D-8466-9E77C33DB3B9}" type="slidenum">
              <a:rPr lang="en-US" altLang="en-US"/>
              <a:pPr>
                <a:defRPr/>
              </a:pPr>
              <a:t>‹#›</a:t>
            </a:fld>
            <a:endParaRPr lang="en-US" altLang="en-US"/>
          </a:p>
        </p:txBody>
      </p:sp>
    </p:spTree>
    <p:extLst>
      <p:ext uri="{BB962C8B-B14F-4D97-AF65-F5344CB8AC3E}">
        <p14:creationId xmlns:p14="http://schemas.microsoft.com/office/powerpoint/2010/main" val="2457172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956AD2F-3DFA-4B96-886B-325351A123D7}" type="slidenum">
              <a:rPr lang="en-US" altLang="en-US"/>
              <a:pPr>
                <a:defRPr/>
              </a:pPr>
              <a:t>‹#›</a:t>
            </a:fld>
            <a:endParaRPr lang="en-US" altLang="en-US"/>
          </a:p>
        </p:txBody>
      </p:sp>
    </p:spTree>
    <p:extLst>
      <p:ext uri="{BB962C8B-B14F-4D97-AF65-F5344CB8AC3E}">
        <p14:creationId xmlns:p14="http://schemas.microsoft.com/office/powerpoint/2010/main" val="629067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4D78735-301D-4715-8F5A-71A431886D7B}" type="slidenum">
              <a:rPr lang="en-US" altLang="en-US"/>
              <a:pPr>
                <a:defRPr/>
              </a:pPr>
              <a:t>‹#›</a:t>
            </a:fld>
            <a:endParaRPr lang="en-US" altLang="en-US"/>
          </a:p>
        </p:txBody>
      </p:sp>
    </p:spTree>
    <p:extLst>
      <p:ext uri="{BB962C8B-B14F-4D97-AF65-F5344CB8AC3E}">
        <p14:creationId xmlns:p14="http://schemas.microsoft.com/office/powerpoint/2010/main" val="898337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EAB436-2103-4CFE-9869-248B941D1E69}" type="slidenum">
              <a:rPr lang="en-US" altLang="en-US"/>
              <a:pPr>
                <a:defRPr/>
              </a:pPr>
              <a:t>‹#›</a:t>
            </a:fld>
            <a:endParaRPr lang="en-US" altLang="en-US"/>
          </a:p>
        </p:txBody>
      </p:sp>
    </p:spTree>
    <p:extLst>
      <p:ext uri="{BB962C8B-B14F-4D97-AF65-F5344CB8AC3E}">
        <p14:creationId xmlns:p14="http://schemas.microsoft.com/office/powerpoint/2010/main" val="2400083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76B13D2-8686-48B2-AF5D-1739C9CA65A9}" type="slidenum">
              <a:rPr lang="en-US" altLang="en-US"/>
              <a:pPr>
                <a:defRPr/>
              </a:pPr>
              <a:t>‹#›</a:t>
            </a:fld>
            <a:endParaRPr lang="en-US" altLang="en-US"/>
          </a:p>
        </p:txBody>
      </p:sp>
    </p:spTree>
    <p:extLst>
      <p:ext uri="{BB962C8B-B14F-4D97-AF65-F5344CB8AC3E}">
        <p14:creationId xmlns:p14="http://schemas.microsoft.com/office/powerpoint/2010/main" val="34878964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CFCF19E-8BC0-4C60-BC8C-069EAC07856F}" type="slidenum">
              <a:rPr lang="en-US" altLang="en-US"/>
              <a:pPr>
                <a:defRPr/>
              </a:pPr>
              <a:t>‹#›</a:t>
            </a:fld>
            <a:endParaRPr lang="en-US" altLang="en-US"/>
          </a:p>
        </p:txBody>
      </p:sp>
    </p:spTree>
    <p:extLst>
      <p:ext uri="{BB962C8B-B14F-4D97-AF65-F5344CB8AC3E}">
        <p14:creationId xmlns:p14="http://schemas.microsoft.com/office/powerpoint/2010/main" val="4220570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0F1232-95A9-4E17-B563-1C2988A3C17E}" type="slidenum">
              <a:rPr lang="en-US" altLang="en-US"/>
              <a:pPr>
                <a:defRPr/>
              </a:pPr>
              <a:t>‹#›</a:t>
            </a:fld>
            <a:endParaRPr lang="en-US" altLang="en-US"/>
          </a:p>
        </p:txBody>
      </p:sp>
    </p:spTree>
    <p:extLst>
      <p:ext uri="{BB962C8B-B14F-4D97-AF65-F5344CB8AC3E}">
        <p14:creationId xmlns:p14="http://schemas.microsoft.com/office/powerpoint/2010/main" val="2913805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D66DD2-6911-440E-A9DE-153BBE2C75A0}" type="slidenum">
              <a:rPr lang="en-US" altLang="en-US"/>
              <a:pPr>
                <a:defRPr/>
              </a:pPr>
              <a:t>‹#›</a:t>
            </a:fld>
            <a:endParaRPr lang="en-US" altLang="en-US"/>
          </a:p>
        </p:txBody>
      </p:sp>
    </p:spTree>
    <p:extLst>
      <p:ext uri="{BB962C8B-B14F-4D97-AF65-F5344CB8AC3E}">
        <p14:creationId xmlns:p14="http://schemas.microsoft.com/office/powerpoint/2010/main" val="3898713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ounded Rectangle 11"/>
          <p:cNvSpPr/>
          <p:nvPr userDrawn="1"/>
        </p:nvSpPr>
        <p:spPr bwMode="auto">
          <a:xfrm>
            <a:off x="223838" y="304800"/>
            <a:ext cx="8839200" cy="727075"/>
          </a:xfrm>
          <a:prstGeom prst="roundRect">
            <a:avLst/>
          </a:prstGeom>
          <a:solidFill>
            <a:srgbClr val="F51F3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027" name="Rectangle 2"/>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3"/>
          <p:cNvSpPr>
            <a:spLocks noGrp="1" noChangeArrowheads="1"/>
          </p:cNvSpPr>
          <p:nvPr>
            <p:ph type="title"/>
          </p:nvPr>
        </p:nvSpPr>
        <p:spPr bwMode="auto">
          <a:xfrm>
            <a:off x="457200" y="460375"/>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331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331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75681CA-A38E-441F-933E-79FF12829898}" type="slidenum">
              <a:rPr lang="en-US" altLang="en-US"/>
              <a:pPr>
                <a:defRPr/>
              </a:pPr>
              <a:t>‹#›</a:t>
            </a:fld>
            <a:endParaRPr lang="en-US" altLang="en-US"/>
          </a:p>
        </p:txBody>
      </p:sp>
      <p:sp>
        <p:nvSpPr>
          <p:cNvPr id="1032" name="Text Box 12"/>
          <p:cNvSpPr txBox="1">
            <a:spLocks noChangeArrowheads="1"/>
          </p:cNvSpPr>
          <p:nvPr userDrawn="1"/>
        </p:nvSpPr>
        <p:spPr bwMode="auto">
          <a:xfrm>
            <a:off x="8543925" y="6172200"/>
            <a:ext cx="6000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endParaRPr lang="en-US" altLang="en-US" smtClean="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iming>
    <p:tnLst>
      <p:par>
        <p:cTn id="1" dur="indefinite" restart="never" nodeType="tmRoot"/>
      </p:par>
    </p:tn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wmf"/><Relationship Id="rId7" Type="http://schemas.openxmlformats.org/officeDocument/2006/relationships/image" Target="../media/image35.wmf"/><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wmf"/><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5.wmf"/><Relationship Id="rId2" Type="http://schemas.openxmlformats.org/officeDocument/2006/relationships/image" Target="../media/image50.png"/><Relationship Id="rId1" Type="http://schemas.openxmlformats.org/officeDocument/2006/relationships/slideLayout" Target="../slideLayouts/slideLayout2.xml"/><Relationship Id="rId6" Type="http://schemas.openxmlformats.org/officeDocument/2006/relationships/image" Target="../media/image54.wmf"/><Relationship Id="rId5" Type="http://schemas.openxmlformats.org/officeDocument/2006/relationships/image" Target="../media/image53.png"/><Relationship Id="rId4" Type="http://schemas.openxmlformats.org/officeDocument/2006/relationships/image" Target="../media/image52.wmf"/><Relationship Id="rId9" Type="http://schemas.openxmlformats.org/officeDocument/2006/relationships/image" Target="../media/image57.emf"/></Relationships>
</file>

<file path=ppt/slides/_rels/slide24.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wmf"/><Relationship Id="rId2" Type="http://schemas.openxmlformats.org/officeDocument/2006/relationships/image" Target="../media/image58.wmf"/><Relationship Id="rId1" Type="http://schemas.openxmlformats.org/officeDocument/2006/relationships/slideLayout" Target="../slideLayouts/slideLayout2.xml"/><Relationship Id="rId6" Type="http://schemas.openxmlformats.org/officeDocument/2006/relationships/image" Target="../media/image62.wmf"/><Relationship Id="rId5" Type="http://schemas.openxmlformats.org/officeDocument/2006/relationships/image" Target="../media/image61.png"/><Relationship Id="rId4" Type="http://schemas.openxmlformats.org/officeDocument/2006/relationships/image" Target="../media/image60.wmf"/><Relationship Id="rId9" Type="http://schemas.openxmlformats.org/officeDocument/2006/relationships/image" Target="../media/image65.png"/></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slideLayout" Target="../slideLayouts/slideLayout2.xml"/><Relationship Id="rId5" Type="http://schemas.openxmlformats.org/officeDocument/2006/relationships/image" Target="../media/image72.wmf"/><Relationship Id="rId4" Type="http://schemas.openxmlformats.org/officeDocument/2006/relationships/image" Target="../media/image71.wmf"/></Relationships>
</file>

<file path=ppt/slides/_rels/slide2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png"/><Relationship Id="rId2" Type="http://schemas.openxmlformats.org/officeDocument/2006/relationships/image" Target="../media/image6.wmf"/><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wmf"/></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074" name="Group 6" descr="Cover page.&#10;"/>
          <p:cNvGrpSpPr>
            <a:grpSpLocks/>
          </p:cNvGrpSpPr>
          <p:nvPr/>
        </p:nvGrpSpPr>
        <p:grpSpPr bwMode="auto">
          <a:xfrm>
            <a:off x="0" y="0"/>
            <a:ext cx="9144000" cy="6324600"/>
            <a:chOff x="0" y="266400"/>
            <a:chExt cx="9144000" cy="6325200"/>
          </a:xfrm>
        </p:grpSpPr>
        <p:sp>
          <p:nvSpPr>
            <p:cNvPr id="8" name="Rectangle 7"/>
            <p:cNvSpPr/>
            <p:nvPr/>
          </p:nvSpPr>
          <p:spPr>
            <a:xfrm>
              <a:off x="0" y="266400"/>
              <a:ext cx="9144000" cy="6325200"/>
            </a:xfrm>
            <a:prstGeom prst="rect">
              <a:avLst/>
            </a:prstGeom>
            <a:solidFill>
              <a:srgbClr val="D7181E"/>
            </a:solidFill>
            <a:ln>
              <a:noFill/>
            </a:ln>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9" name="Round Diagonal Corner Rectangle 8"/>
            <p:cNvSpPr>
              <a:spLocks noChangeAspect="1"/>
            </p:cNvSpPr>
            <p:nvPr/>
          </p:nvSpPr>
          <p:spPr>
            <a:xfrm>
              <a:off x="112713" y="369598"/>
              <a:ext cx="8918575" cy="6118805"/>
            </a:xfrm>
            <a:prstGeom prst="round2Diag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rgbClr val="FFFFFF"/>
                </a:solidFill>
              </a:endParaRPr>
            </a:p>
          </p:txBody>
        </p:sp>
      </p:grpSp>
      <p:sp>
        <p:nvSpPr>
          <p:cNvPr id="3075" name="Text Box 3"/>
          <p:cNvSpPr txBox="1">
            <a:spLocks noChangeArrowheads="1"/>
          </p:cNvSpPr>
          <p:nvPr/>
        </p:nvSpPr>
        <p:spPr bwMode="auto">
          <a:xfrm>
            <a:off x="2209800" y="152400"/>
            <a:ext cx="68199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IN" altLang="en-US" sz="4000" b="1">
                <a:cs typeface="Arial" panose="020B0604020202020204" pitchFamily="34" charset="0"/>
              </a:rPr>
              <a:t>Applications of Differentiation</a:t>
            </a:r>
            <a:endParaRPr lang="en-US" altLang="en-US" sz="4000" b="1">
              <a:cs typeface="Arial" panose="020B0604020202020204" pitchFamily="34" charset="0"/>
            </a:endParaRPr>
          </a:p>
        </p:txBody>
      </p:sp>
      <p:sp>
        <p:nvSpPr>
          <p:cNvPr id="3076" name="Text Box 4"/>
          <p:cNvSpPr txBox="1">
            <a:spLocks noChangeArrowheads="1"/>
          </p:cNvSpPr>
          <p:nvPr/>
        </p:nvSpPr>
        <p:spPr bwMode="auto">
          <a:xfrm>
            <a:off x="704850" y="292100"/>
            <a:ext cx="104775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8000" b="1">
                <a:solidFill>
                  <a:schemeClr val="bg1"/>
                </a:solidFill>
              </a:rPr>
              <a:t>P</a:t>
            </a:r>
          </a:p>
        </p:txBody>
      </p:sp>
      <p:sp>
        <p:nvSpPr>
          <p:cNvPr id="3077" name="Text Box 5"/>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
        <p:nvSpPr>
          <p:cNvPr id="3078" name="Text Box 4"/>
          <p:cNvSpPr txBox="1">
            <a:spLocks noChangeArrowheads="1"/>
          </p:cNvSpPr>
          <p:nvPr/>
        </p:nvSpPr>
        <p:spPr bwMode="auto">
          <a:xfrm>
            <a:off x="1139825" y="228600"/>
            <a:ext cx="536575"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8000" b="1">
                <a:solidFill>
                  <a:srgbClr val="E72D36"/>
                </a:solidFill>
              </a:rPr>
              <a:t>3</a:t>
            </a:r>
          </a:p>
        </p:txBody>
      </p:sp>
      <p:pic>
        <p:nvPicPr>
          <p:cNvPr id="3079" name="Picture 1" descr="Cover page.&#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1663" y="1447800"/>
            <a:ext cx="7939087"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FBCADE2-4B91-4788-997A-88CA9F75DBF5}" type="slidenum">
              <a:rPr lang="en-US" altLang="en-US" sz="1400" smtClean="0"/>
              <a:pPr>
                <a:spcBef>
                  <a:spcPct val="0"/>
                </a:spcBef>
                <a:buFontTx/>
                <a:buNone/>
              </a:pPr>
              <a:t>10</a:t>
            </a:fld>
            <a:endParaRPr lang="en-US" altLang="en-US" sz="1400" smtClean="0"/>
          </a:p>
        </p:txBody>
      </p:sp>
      <p:sp>
        <p:nvSpPr>
          <p:cNvPr id="13315" name="Text Box 1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sp>
        <p:nvSpPr>
          <p:cNvPr id="13316" name="TextBox 11"/>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In Figure 3.33, the graph of </a:t>
            </a:r>
            <a:r>
              <a:rPr lang="en-US" altLang="en-US" sz="2400" i="1"/>
              <a:t>f</a:t>
            </a:r>
            <a:r>
              <a:rPr lang="en-US" altLang="en-US" sz="2400"/>
              <a:t> approaches the line </a:t>
            </a:r>
            <a:r>
              <a:rPr lang="en-US" altLang="en-US" sz="2400" i="1"/>
              <a:t>y </a:t>
            </a:r>
            <a:r>
              <a:rPr lang="en-US" altLang="en-US" sz="2400"/>
              <a:t>= </a:t>
            </a:r>
            <a:r>
              <a:rPr lang="en-US" altLang="en-US" sz="2400" i="1"/>
              <a:t>L </a:t>
            </a:r>
            <a:r>
              <a:rPr lang="en-US" altLang="en-US" sz="2400"/>
              <a:t>as </a:t>
            </a:r>
            <a:r>
              <a:rPr lang="en-US" altLang="en-US" sz="2400" i="1"/>
              <a:t>x </a:t>
            </a:r>
            <a:r>
              <a:rPr lang="en-US" altLang="en-US" sz="2400"/>
              <a:t>increases without bound. The line </a:t>
            </a:r>
            <a:r>
              <a:rPr lang="en-US" altLang="en-US" sz="2400" i="1"/>
              <a:t>y</a:t>
            </a:r>
            <a:r>
              <a:rPr lang="en-US" altLang="en-US" sz="2400"/>
              <a:t> = </a:t>
            </a:r>
            <a:r>
              <a:rPr lang="en-US" altLang="en-US" sz="2400" i="1"/>
              <a:t>L </a:t>
            </a:r>
            <a:r>
              <a:rPr lang="en-US" altLang="en-US" sz="2400"/>
              <a:t>is called a </a:t>
            </a:r>
            <a:r>
              <a:rPr lang="en-US" altLang="en-US" sz="2400" b="1"/>
              <a:t>horizontal asymptote </a:t>
            </a:r>
            <a:r>
              <a:rPr lang="en-US" altLang="en-US" sz="2400"/>
              <a:t>of the graph of </a:t>
            </a:r>
            <a:r>
              <a:rPr lang="en-US" altLang="en-US" sz="2400" i="1"/>
              <a:t>f.</a:t>
            </a:r>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endParaRPr lang="en-US" altLang="en-US" sz="2400" i="1"/>
          </a:p>
          <a:p>
            <a:pPr eaLnBrk="1" hangingPunct="1">
              <a:spcBef>
                <a:spcPct val="0"/>
              </a:spcBef>
              <a:buFontTx/>
              <a:buNone/>
            </a:pPr>
            <a:r>
              <a:rPr lang="en-US" altLang="en-US" sz="2400"/>
              <a:t>Note that from this definition, it follows that the graph of a </a:t>
            </a:r>
            <a:r>
              <a:rPr lang="en-US" altLang="en-US" sz="2400" i="1"/>
              <a:t>function </a:t>
            </a:r>
            <a:r>
              <a:rPr lang="en-US" altLang="en-US" sz="2400"/>
              <a:t>of </a:t>
            </a:r>
            <a:r>
              <a:rPr lang="en-US" altLang="en-US" sz="2400" i="1"/>
              <a:t>x </a:t>
            </a:r>
            <a:r>
              <a:rPr lang="en-US" altLang="en-US" sz="2400"/>
              <a:t>can have at most two horizontal asymptotes—one to the right and one to the left.</a:t>
            </a:r>
          </a:p>
        </p:txBody>
      </p:sp>
      <p:pic>
        <p:nvPicPr>
          <p:cNvPr id="13317" name="Picture 7" descr="Definition of a horizontal asymptote. The line y = L is a horizontal asymptote of the graph of f when lim_(x right arrow negative infinity) (f(x)) = L or lim_(x right arrow infinity) (f(x)) = L.&#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36850"/>
            <a:ext cx="8458200"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2EE6B3F-D2C8-4719-A89D-9A50F5885C7A}" type="slidenum">
              <a:rPr lang="en-US" altLang="en-US" sz="1400" smtClean="0"/>
              <a:pPr>
                <a:spcBef>
                  <a:spcPct val="0"/>
                </a:spcBef>
                <a:buFontTx/>
                <a:buNone/>
              </a:pPr>
              <a:t>11</a:t>
            </a:fld>
            <a:endParaRPr lang="en-US" altLang="en-US" sz="1400" smtClean="0"/>
          </a:p>
        </p:txBody>
      </p:sp>
      <p:sp>
        <p:nvSpPr>
          <p:cNvPr id="14339"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sp>
        <p:nvSpPr>
          <p:cNvPr id="14340" name="TextBox 6"/>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Limits at infinity have many of the same properties of limits discussed earlier. For example, if            and            both exist, then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Similar properties hold for limits at </a:t>
            </a:r>
          </a:p>
        </p:txBody>
      </p:sp>
      <p:pic>
        <p:nvPicPr>
          <p:cNvPr id="14341" name="Picture 11" descr="lim_(x right arrow infinity) (f(x)).&#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6188" y="1836738"/>
            <a:ext cx="83820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lim_(x right arrow infinity) (g(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1450" y="1839913"/>
            <a:ext cx="914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3" descr="lim_(x right arrow infinity) (f(x) + g(x)) = lim_(x right arrow infinity) (f(x)) + lim_(x right arrow infinity) (g(x)) and lim_(x right arrow infinity) (f(x) g(x)) = [lim_(x right arrow infinity) (f(x))][lim_(x right arrow infinity) (g(x))].&#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733675"/>
            <a:ext cx="5072063"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14" descr="negative infinit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4724400"/>
            <a:ext cx="609600"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0B12EB2-A2BF-4392-8629-8EFDB8F1B6DA}" type="slidenum">
              <a:rPr lang="en-US" altLang="en-US" sz="1400" smtClean="0"/>
              <a:pPr>
                <a:spcBef>
                  <a:spcPct val="0"/>
                </a:spcBef>
                <a:buFontTx/>
                <a:buNone/>
              </a:pPr>
              <a:t>12</a:t>
            </a:fld>
            <a:endParaRPr lang="en-US" altLang="en-US" sz="1400" smtClean="0"/>
          </a:p>
        </p:txBody>
      </p:sp>
      <p:sp>
        <p:nvSpPr>
          <p:cNvPr id="15363" name="Text Box 10"/>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sp>
        <p:nvSpPr>
          <p:cNvPr id="15364" name="TextBox 6"/>
          <p:cNvSpPr txBox="1">
            <a:spLocks noChangeArrowheads="1"/>
          </p:cNvSpPr>
          <p:nvPr/>
        </p:nvSpPr>
        <p:spPr bwMode="auto">
          <a:xfrm>
            <a:off x="457200" y="1371600"/>
            <a:ext cx="8229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When evaluating limits at infinity, the next theorem is helpful.</a:t>
            </a:r>
          </a:p>
          <a:p>
            <a:pPr eaLnBrk="1" hangingPunct="1">
              <a:spcBef>
                <a:spcPct val="0"/>
              </a:spcBef>
              <a:buFontTx/>
              <a:buNone/>
            </a:pPr>
            <a:endParaRPr lang="en-US" altLang="en-US" sz="2400"/>
          </a:p>
        </p:txBody>
      </p:sp>
      <p:pic>
        <p:nvPicPr>
          <p:cNvPr id="15365" name="Picture 6" descr="Theorem 3.10. Limits at infinity. If r is a positive rational number and c is any real number, then lim_(x right arrow infinity) (c/(x^r)) = 0. Furthermore, if x^ r is defined when x &lt; 0, then lim_(x right arrow negative infinity) (c/(x^r)) =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2362200"/>
            <a:ext cx="803910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35B4B9B-BC3E-416C-8ABB-36B6271E5337}" type="slidenum">
              <a:rPr lang="en-US" altLang="en-US" sz="1400" smtClean="0"/>
              <a:pPr>
                <a:spcBef>
                  <a:spcPct val="0"/>
                </a:spcBef>
                <a:buFontTx/>
                <a:buNone/>
              </a:pPr>
              <a:t>13</a:t>
            </a:fld>
            <a:endParaRPr lang="en-US" altLang="en-US" sz="1400" smtClean="0"/>
          </a:p>
        </p:txBody>
      </p:sp>
      <p:sp>
        <p:nvSpPr>
          <p:cNvPr id="16387"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3800">
                <a:solidFill>
                  <a:schemeClr val="bg1"/>
                </a:solidFill>
              </a:rPr>
              <a:t>Example 1 – </a:t>
            </a:r>
            <a:r>
              <a:rPr lang="en-US" altLang="en-US" sz="3800" i="1">
                <a:solidFill>
                  <a:schemeClr val="bg1"/>
                </a:solidFill>
              </a:rPr>
              <a:t>Finding a Limit at Infinity</a:t>
            </a:r>
            <a:r>
              <a:rPr lang="en-US" altLang="en-US" sz="4000">
                <a:solidFill>
                  <a:schemeClr val="bg1"/>
                </a:solidFill>
              </a:rPr>
              <a:t> </a:t>
            </a:r>
          </a:p>
        </p:txBody>
      </p:sp>
      <p:sp>
        <p:nvSpPr>
          <p:cNvPr id="66564" name="Rectangle 4"/>
          <p:cNvSpPr>
            <a:spLocks noChangeArrowheads="1"/>
          </p:cNvSpPr>
          <p:nvPr/>
        </p:nvSpPr>
        <p:spPr bwMode="auto">
          <a:xfrm>
            <a:off x="455613" y="1370013"/>
            <a:ext cx="4954587" cy="164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Find the limit:</a:t>
            </a:r>
          </a:p>
          <a:p>
            <a:pPr eaLnBrk="1" hangingPunct="1">
              <a:spcBef>
                <a:spcPct val="0"/>
              </a:spcBef>
              <a:buFontTx/>
              <a:buNone/>
            </a:pPr>
            <a:endParaRPr lang="en-US" altLang="en-US" sz="2400"/>
          </a:p>
          <a:p>
            <a:pPr eaLnBrk="1" hangingPunct="1">
              <a:buFontTx/>
              <a:buNone/>
            </a:pPr>
            <a:r>
              <a:rPr lang="en-US" altLang="en-US" sz="2400">
                <a:solidFill>
                  <a:srgbClr val="D7181E"/>
                </a:solidFill>
                <a:cs typeface="Arial" panose="020B0604020202020204" pitchFamily="34" charset="0"/>
              </a:rPr>
              <a:t>Solution: </a:t>
            </a:r>
          </a:p>
          <a:p>
            <a:pPr eaLnBrk="1" hangingPunct="1">
              <a:spcBef>
                <a:spcPct val="0"/>
              </a:spcBef>
              <a:buFontTx/>
              <a:buNone/>
            </a:pPr>
            <a:r>
              <a:rPr lang="en-US" altLang="en-US" sz="2400"/>
              <a:t>Using Theorem 3.10, you can write</a:t>
            </a:r>
          </a:p>
        </p:txBody>
      </p:sp>
      <p:pic>
        <p:nvPicPr>
          <p:cNvPr id="16389" name="Picture 6" descr="lim_(x right arrow infinity) (5 minus 2/(x^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5700" y="1143000"/>
            <a:ext cx="1993900" cy="78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7" name="Picture 7" descr="lim_(x right arrow infinity) (5 minus 2/(x^2)) = lim_(x right arrow infinity) (5) minus lim_(x right arrow infinity) (2/(x^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281363"/>
            <a:ext cx="436880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8" descr="= 5 minus 0.&#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4454525"/>
            <a:ext cx="11239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9" name="Picture 9" descr="= 5.&#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260975"/>
            <a:ext cx="568325"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0" descr="Property of limits.&#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609975"/>
            <a:ext cx="14287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6564">
                                            <p:txEl>
                                              <p:pRg st="2" end="2"/>
                                            </p:txEl>
                                          </p:spTgt>
                                        </p:tgtEl>
                                        <p:attrNameLst>
                                          <p:attrName>style.visibility</p:attrName>
                                        </p:attrNameLst>
                                      </p:cBhvr>
                                      <p:to>
                                        <p:strVal val="visible"/>
                                      </p:to>
                                    </p:set>
                                    <p:animEffect transition="in" filter="fade">
                                      <p:cBhvr>
                                        <p:cTn id="7" dur="1000"/>
                                        <p:tgtEl>
                                          <p:spTgt spid="66564">
                                            <p:txEl>
                                              <p:pRg st="2" end="2"/>
                                            </p:txEl>
                                          </p:spTgt>
                                        </p:tgtEl>
                                      </p:cBhvr>
                                    </p:animEffect>
                                    <p:anim calcmode="lin" valueType="num">
                                      <p:cBhvr>
                                        <p:cTn id="8" dur="1000" fill="hold"/>
                                        <p:tgtEl>
                                          <p:spTgt spid="66564">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6564">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6564">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6564">
                                            <p:txEl>
                                              <p:pRg st="3" end="3"/>
                                            </p:txEl>
                                          </p:spTgt>
                                        </p:tgtEl>
                                        <p:attrNameLst>
                                          <p:attrName>style.visibility</p:attrName>
                                        </p:attrNameLst>
                                      </p:cBhvr>
                                      <p:to>
                                        <p:strVal val="visible"/>
                                      </p:to>
                                    </p:set>
                                    <p:animEffect transition="in" filter="fade">
                                      <p:cBhvr>
                                        <p:cTn id="13" dur="1000"/>
                                        <p:tgtEl>
                                          <p:spTgt spid="66564">
                                            <p:txEl>
                                              <p:pRg st="3" end="3"/>
                                            </p:txEl>
                                          </p:spTgt>
                                        </p:tgtEl>
                                      </p:cBhvr>
                                    </p:animEffect>
                                    <p:anim calcmode="lin" valueType="num">
                                      <p:cBhvr>
                                        <p:cTn id="14" dur="1000" fill="hold"/>
                                        <p:tgtEl>
                                          <p:spTgt spid="66564">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6564">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6564">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66567"/>
                                        </p:tgtEl>
                                        <p:attrNameLst>
                                          <p:attrName>style.visibility</p:attrName>
                                        </p:attrNameLst>
                                      </p:cBhvr>
                                      <p:to>
                                        <p:strVal val="visible"/>
                                      </p:to>
                                    </p:set>
                                    <p:animEffect transition="in" filter="fade">
                                      <p:cBhvr>
                                        <p:cTn id="19" dur="1000"/>
                                        <p:tgtEl>
                                          <p:spTgt spid="66567"/>
                                        </p:tgtEl>
                                      </p:cBhvr>
                                    </p:animEffect>
                                    <p:anim calcmode="lin" valueType="num">
                                      <p:cBhvr>
                                        <p:cTn id="20" dur="1000" fill="hold"/>
                                        <p:tgtEl>
                                          <p:spTgt spid="66567"/>
                                        </p:tgtEl>
                                        <p:attrNameLst>
                                          <p:attrName>ppt_x</p:attrName>
                                        </p:attrNameLst>
                                      </p:cBhvr>
                                      <p:tavLst>
                                        <p:tav tm="0">
                                          <p:val>
                                            <p:strVal val="#ppt_x"/>
                                          </p:val>
                                        </p:tav>
                                        <p:tav tm="100000">
                                          <p:val>
                                            <p:strVal val="#ppt_x"/>
                                          </p:val>
                                        </p:tav>
                                      </p:tavLst>
                                    </p:anim>
                                    <p:anim calcmode="lin" valueType="num">
                                      <p:cBhvr>
                                        <p:cTn id="21" dur="900" decel="100000" fill="hold"/>
                                        <p:tgtEl>
                                          <p:spTgt spid="6656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6656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66570"/>
                                        </p:tgtEl>
                                        <p:attrNameLst>
                                          <p:attrName>style.visibility</p:attrName>
                                        </p:attrNameLst>
                                      </p:cBhvr>
                                      <p:to>
                                        <p:strVal val="visible"/>
                                      </p:to>
                                    </p:set>
                                    <p:animEffect transition="in" filter="fade">
                                      <p:cBhvr>
                                        <p:cTn id="25" dur="1000"/>
                                        <p:tgtEl>
                                          <p:spTgt spid="66570"/>
                                        </p:tgtEl>
                                      </p:cBhvr>
                                    </p:animEffect>
                                    <p:anim calcmode="lin" valueType="num">
                                      <p:cBhvr>
                                        <p:cTn id="26" dur="1000" fill="hold"/>
                                        <p:tgtEl>
                                          <p:spTgt spid="66570"/>
                                        </p:tgtEl>
                                        <p:attrNameLst>
                                          <p:attrName>ppt_x</p:attrName>
                                        </p:attrNameLst>
                                      </p:cBhvr>
                                      <p:tavLst>
                                        <p:tav tm="0">
                                          <p:val>
                                            <p:strVal val="#ppt_x"/>
                                          </p:val>
                                        </p:tav>
                                        <p:tav tm="100000">
                                          <p:val>
                                            <p:strVal val="#ppt_x"/>
                                          </p:val>
                                        </p:tav>
                                      </p:tavLst>
                                    </p:anim>
                                    <p:anim calcmode="lin" valueType="num">
                                      <p:cBhvr>
                                        <p:cTn id="27" dur="900" decel="100000" fill="hold"/>
                                        <p:tgtEl>
                                          <p:spTgt spid="6657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6570"/>
                                        </p:tgtEl>
                                        <p:attrNameLst>
                                          <p:attrName>ppt_y</p:attrName>
                                        </p:attrNameLst>
                                      </p:cBhvr>
                                      <p:tavLst>
                                        <p:tav tm="0">
                                          <p:val>
                                            <p:strVal val="#ppt_y-.03"/>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37" presetClass="entr" presetSubtype="0" fill="hold" nodeType="clickEffect">
                                  <p:stCondLst>
                                    <p:cond delay="0"/>
                                  </p:stCondLst>
                                  <p:childTnLst>
                                    <p:set>
                                      <p:cBhvr>
                                        <p:cTn id="32" dur="1" fill="hold">
                                          <p:stCondLst>
                                            <p:cond delay="0"/>
                                          </p:stCondLst>
                                        </p:cTn>
                                        <p:tgtEl>
                                          <p:spTgt spid="66568"/>
                                        </p:tgtEl>
                                        <p:attrNameLst>
                                          <p:attrName>style.visibility</p:attrName>
                                        </p:attrNameLst>
                                      </p:cBhvr>
                                      <p:to>
                                        <p:strVal val="visible"/>
                                      </p:to>
                                    </p:set>
                                    <p:animEffect transition="in" filter="fade">
                                      <p:cBhvr>
                                        <p:cTn id="33" dur="1000"/>
                                        <p:tgtEl>
                                          <p:spTgt spid="66568"/>
                                        </p:tgtEl>
                                      </p:cBhvr>
                                    </p:animEffect>
                                    <p:anim calcmode="lin" valueType="num">
                                      <p:cBhvr>
                                        <p:cTn id="34" dur="1000" fill="hold"/>
                                        <p:tgtEl>
                                          <p:spTgt spid="66568"/>
                                        </p:tgtEl>
                                        <p:attrNameLst>
                                          <p:attrName>ppt_x</p:attrName>
                                        </p:attrNameLst>
                                      </p:cBhvr>
                                      <p:tavLst>
                                        <p:tav tm="0">
                                          <p:val>
                                            <p:strVal val="#ppt_x"/>
                                          </p:val>
                                        </p:tav>
                                        <p:tav tm="100000">
                                          <p:val>
                                            <p:strVal val="#ppt_x"/>
                                          </p:val>
                                        </p:tav>
                                      </p:tavLst>
                                    </p:anim>
                                    <p:anim calcmode="lin" valueType="num">
                                      <p:cBhvr>
                                        <p:cTn id="35" dur="900" decel="100000" fill="hold"/>
                                        <p:tgtEl>
                                          <p:spTgt spid="66568"/>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6568"/>
                                        </p:tgtEl>
                                        <p:attrNameLst>
                                          <p:attrName>ppt_y</p:attrName>
                                        </p:attrNameLst>
                                      </p:cBhvr>
                                      <p:tavLst>
                                        <p:tav tm="0">
                                          <p:val>
                                            <p:strVal val="#ppt_y-.03"/>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37" presetClass="entr" presetSubtype="0" fill="hold" nodeType="clickEffect">
                                  <p:stCondLst>
                                    <p:cond delay="0"/>
                                  </p:stCondLst>
                                  <p:childTnLst>
                                    <p:set>
                                      <p:cBhvr>
                                        <p:cTn id="40" dur="1" fill="hold">
                                          <p:stCondLst>
                                            <p:cond delay="0"/>
                                          </p:stCondLst>
                                        </p:cTn>
                                        <p:tgtEl>
                                          <p:spTgt spid="66569"/>
                                        </p:tgtEl>
                                        <p:attrNameLst>
                                          <p:attrName>style.visibility</p:attrName>
                                        </p:attrNameLst>
                                      </p:cBhvr>
                                      <p:to>
                                        <p:strVal val="visible"/>
                                      </p:to>
                                    </p:set>
                                    <p:animEffect transition="in" filter="fade">
                                      <p:cBhvr>
                                        <p:cTn id="41" dur="1000"/>
                                        <p:tgtEl>
                                          <p:spTgt spid="66569"/>
                                        </p:tgtEl>
                                      </p:cBhvr>
                                    </p:animEffect>
                                    <p:anim calcmode="lin" valueType="num">
                                      <p:cBhvr>
                                        <p:cTn id="42" dur="1000" fill="hold"/>
                                        <p:tgtEl>
                                          <p:spTgt spid="66569"/>
                                        </p:tgtEl>
                                        <p:attrNameLst>
                                          <p:attrName>ppt_x</p:attrName>
                                        </p:attrNameLst>
                                      </p:cBhvr>
                                      <p:tavLst>
                                        <p:tav tm="0">
                                          <p:val>
                                            <p:strVal val="#ppt_x"/>
                                          </p:val>
                                        </p:tav>
                                        <p:tav tm="100000">
                                          <p:val>
                                            <p:strVal val="#ppt_x"/>
                                          </p:val>
                                        </p:tav>
                                      </p:tavLst>
                                    </p:anim>
                                    <p:anim calcmode="lin" valueType="num">
                                      <p:cBhvr>
                                        <p:cTn id="43" dur="900" decel="100000" fill="hold"/>
                                        <p:tgtEl>
                                          <p:spTgt spid="6656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6656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38CF07FB-5E4D-458E-8649-069007D74FD4}" type="slidenum">
              <a:rPr lang="en-US" altLang="en-US" sz="1400" smtClean="0"/>
              <a:pPr>
                <a:spcBef>
                  <a:spcPct val="0"/>
                </a:spcBef>
                <a:buFontTx/>
                <a:buNone/>
              </a:pPr>
              <a:t>14</a:t>
            </a:fld>
            <a:endParaRPr lang="en-US" altLang="en-US" sz="1400" smtClean="0"/>
          </a:p>
        </p:txBody>
      </p:sp>
      <p:sp>
        <p:nvSpPr>
          <p:cNvPr id="17411"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1 – </a:t>
            </a:r>
            <a:r>
              <a:rPr lang="en-US" altLang="en-US" sz="4000" i="1">
                <a:solidFill>
                  <a:schemeClr val="bg1"/>
                </a:solidFill>
              </a:rPr>
              <a:t>Solution</a:t>
            </a:r>
            <a:endParaRPr lang="en-US" altLang="en-US" sz="4000">
              <a:solidFill>
                <a:schemeClr val="bg1"/>
              </a:solidFill>
            </a:endParaRPr>
          </a:p>
        </p:txBody>
      </p:sp>
      <p:sp>
        <p:nvSpPr>
          <p:cNvPr id="17412" name="Rectangle 9"/>
          <p:cNvSpPr>
            <a:spLocks noChangeArrowheads="1"/>
          </p:cNvSpPr>
          <p:nvPr/>
        </p:nvSpPr>
        <p:spPr bwMode="auto">
          <a:xfrm>
            <a:off x="8229600" y="685800"/>
            <a:ext cx="8001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sp>
        <p:nvSpPr>
          <p:cNvPr id="17413" name="TextBox 11"/>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So, the line </a:t>
            </a:r>
            <a:r>
              <a:rPr lang="en-US" altLang="en-US" sz="2400" i="1"/>
              <a:t>y</a:t>
            </a:r>
            <a:r>
              <a:rPr lang="en-US" altLang="en-US" sz="2400"/>
              <a:t> = 5 is a horizontal asymptote to the right. By finding the limit</a:t>
            </a:r>
          </a:p>
          <a:p>
            <a:pPr eaLnBrk="1" hangingPunct="1">
              <a:spcBef>
                <a:spcPct val="0"/>
              </a:spcBef>
              <a:buFontTx/>
              <a:buNone/>
            </a:pPr>
            <a:r>
              <a:rPr lang="en-US" altLang="en-US" sz="2400"/>
              <a:t>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you can see that </a:t>
            </a:r>
            <a:r>
              <a:rPr lang="en-US" altLang="en-US" sz="2400" i="1"/>
              <a:t>y</a:t>
            </a:r>
            <a:r>
              <a:rPr lang="en-US" altLang="en-US" sz="2400"/>
              <a:t> = 5 is also a </a:t>
            </a:r>
          </a:p>
          <a:p>
            <a:pPr eaLnBrk="1" hangingPunct="1">
              <a:spcBef>
                <a:spcPct val="0"/>
              </a:spcBef>
              <a:buFontTx/>
              <a:buNone/>
            </a:pPr>
            <a:r>
              <a:rPr lang="en-US" altLang="en-US" sz="2400"/>
              <a:t>horizontal asymptote to the left.</a:t>
            </a:r>
          </a:p>
          <a:p>
            <a:pPr eaLnBrk="1" hangingPunct="1">
              <a:spcBef>
                <a:spcPct val="0"/>
              </a:spcBef>
              <a:buFontTx/>
              <a:buNone/>
            </a:pPr>
            <a:endParaRPr lang="en-US" altLang="en-US" sz="2400"/>
          </a:p>
          <a:p>
            <a:pPr eaLnBrk="1" hangingPunct="1">
              <a:spcBef>
                <a:spcPct val="0"/>
              </a:spcBef>
              <a:buFontTx/>
              <a:buNone/>
            </a:pPr>
            <a:r>
              <a:rPr lang="en-US" altLang="en-US" sz="2400"/>
              <a:t>The graph of the function </a:t>
            </a:r>
          </a:p>
          <a:p>
            <a:pPr eaLnBrk="1" hangingPunct="1">
              <a:spcBef>
                <a:spcPct val="0"/>
              </a:spcBef>
              <a:buFontTx/>
              <a:buNone/>
            </a:pPr>
            <a:r>
              <a:rPr lang="en-US" altLang="en-US" sz="2400"/>
              <a:t>                     is shown in </a:t>
            </a:r>
            <a:br>
              <a:rPr lang="en-US" altLang="en-US" sz="2400"/>
            </a:br>
            <a:r>
              <a:rPr lang="en-US" altLang="en-US" sz="2400"/>
              <a:t>Figure 3.34.</a:t>
            </a:r>
          </a:p>
        </p:txBody>
      </p:sp>
      <p:pic>
        <p:nvPicPr>
          <p:cNvPr id="17414" name="Picture 2" descr="lim_(x right arrow negative infinity) (5 minus 2/(x^2)). Limit as x approaches negative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362200"/>
            <a:ext cx="52736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Rectangle 12"/>
          <p:cNvSpPr>
            <a:spLocks noChangeArrowheads="1"/>
          </p:cNvSpPr>
          <p:nvPr/>
        </p:nvSpPr>
        <p:spPr bwMode="auto">
          <a:xfrm>
            <a:off x="6775450" y="61245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3.34</a:t>
            </a:r>
          </a:p>
        </p:txBody>
      </p:sp>
      <p:pic>
        <p:nvPicPr>
          <p:cNvPr id="17416" name="Picture 3" descr="The image consists of a visual representation and a caption. Visual representation. A function in two parts labeled f(x) = 5 minus 2/(x^2) is graphed on the x y coordinate plane. The first part is a curve that enters the left of the viewing window in the second quadrant just below the horizontal dashed line y = 5, goes down and to the right with increasing steepness, passes through (negative 1, 3), intersects the negative x axis, enters the third quadrant, approaches but never crosses the negative y axis, and exits the bottom of the viewing window. The second part is a curve that enters the bottom of the viewing window in the fourth quadrant just to the right of the negative y axis, goes up and to the right with decreasing steepness, intersects the positive x axis, enters the first quadrant, passes through (1, 3), and exits the right of the viewing window just below the horizontal dashed line y = 5. Caption. y = 5 is a horizontal asymptot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2514600"/>
            <a:ext cx="31813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descr="f(x) = 5 minus 2/(x^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5151438"/>
            <a:ext cx="1666875"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17413">
                                            <p:txEl>
                                              <p:pRg st="8" end="8"/>
                                            </p:txEl>
                                          </p:spTgt>
                                        </p:tgtEl>
                                        <p:attrNameLst>
                                          <p:attrName>style.visibility</p:attrName>
                                        </p:attrNameLst>
                                      </p:cBhvr>
                                      <p:to>
                                        <p:strVal val="visible"/>
                                      </p:to>
                                    </p:set>
                                    <p:animEffect transition="in" filter="fade">
                                      <p:cBhvr>
                                        <p:cTn id="7" dur="1000"/>
                                        <p:tgtEl>
                                          <p:spTgt spid="17413">
                                            <p:txEl>
                                              <p:pRg st="8" end="8"/>
                                            </p:txEl>
                                          </p:spTgt>
                                        </p:tgtEl>
                                      </p:cBhvr>
                                    </p:animEffect>
                                    <p:anim calcmode="lin" valueType="num">
                                      <p:cBhvr>
                                        <p:cTn id="8" dur="1000" fill="hold"/>
                                        <p:tgtEl>
                                          <p:spTgt spid="17413">
                                            <p:txEl>
                                              <p:pRg st="8" end="8"/>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17413">
                                            <p:txEl>
                                              <p:pRg st="8" end="8"/>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7413">
                                            <p:txEl>
                                              <p:pRg st="8" end="8"/>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17413">
                                            <p:txEl>
                                              <p:pRg st="9" end="9"/>
                                            </p:txEl>
                                          </p:spTgt>
                                        </p:tgtEl>
                                        <p:attrNameLst>
                                          <p:attrName>style.visibility</p:attrName>
                                        </p:attrNameLst>
                                      </p:cBhvr>
                                      <p:to>
                                        <p:strVal val="visible"/>
                                      </p:to>
                                    </p:set>
                                    <p:animEffect transition="in" filter="fade">
                                      <p:cBhvr>
                                        <p:cTn id="13" dur="1000"/>
                                        <p:tgtEl>
                                          <p:spTgt spid="17413">
                                            <p:txEl>
                                              <p:pRg st="9" end="9"/>
                                            </p:txEl>
                                          </p:spTgt>
                                        </p:tgtEl>
                                      </p:cBhvr>
                                    </p:animEffect>
                                    <p:anim calcmode="lin" valueType="num">
                                      <p:cBhvr>
                                        <p:cTn id="14" dur="1000" fill="hold"/>
                                        <p:tgtEl>
                                          <p:spTgt spid="17413">
                                            <p:txEl>
                                              <p:pRg st="9" end="9"/>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17413">
                                            <p:txEl>
                                              <p:pRg st="9" end="9"/>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7413">
                                            <p:txEl>
                                              <p:pRg st="9" end="9"/>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7417"/>
                                        </p:tgtEl>
                                        <p:attrNameLst>
                                          <p:attrName>style.visibility</p:attrName>
                                        </p:attrNameLst>
                                      </p:cBhvr>
                                      <p:to>
                                        <p:strVal val="visible"/>
                                      </p:to>
                                    </p:set>
                                    <p:animEffect transition="in" filter="fade">
                                      <p:cBhvr>
                                        <p:cTn id="19" dur="1000"/>
                                        <p:tgtEl>
                                          <p:spTgt spid="17417"/>
                                        </p:tgtEl>
                                      </p:cBhvr>
                                    </p:animEffect>
                                    <p:anim calcmode="lin" valueType="num">
                                      <p:cBhvr>
                                        <p:cTn id="20" dur="1000" fill="hold"/>
                                        <p:tgtEl>
                                          <p:spTgt spid="17417"/>
                                        </p:tgtEl>
                                        <p:attrNameLst>
                                          <p:attrName>ppt_x</p:attrName>
                                        </p:attrNameLst>
                                      </p:cBhvr>
                                      <p:tavLst>
                                        <p:tav tm="0">
                                          <p:val>
                                            <p:strVal val="#ppt_x"/>
                                          </p:val>
                                        </p:tav>
                                        <p:tav tm="100000">
                                          <p:val>
                                            <p:strVal val="#ppt_x"/>
                                          </p:val>
                                        </p:tav>
                                      </p:tavLst>
                                    </p:anim>
                                    <p:anim calcmode="lin" valueType="num">
                                      <p:cBhvr>
                                        <p:cTn id="21" dur="900" decel="100000" fill="hold"/>
                                        <p:tgtEl>
                                          <p:spTgt spid="174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7417"/>
                                        </p:tgtEl>
                                        <p:attrNameLst>
                                          <p:attrName>ppt_y</p:attrName>
                                        </p:attrNameLst>
                                      </p:cBhvr>
                                      <p:tavLst>
                                        <p:tav tm="0">
                                          <p:val>
                                            <p:strVal val="#ppt_y-.03"/>
                                          </p:val>
                                        </p:tav>
                                        <p:tav tm="100000">
                                          <p:val>
                                            <p:strVal val="#ppt_y"/>
                                          </p:val>
                                        </p:tav>
                                      </p:tavLst>
                                    </p:anim>
                                  </p:childTnLst>
                                </p:cTn>
                              </p:par>
                              <p:par>
                                <p:cTn id="23" presetID="37" presetClass="entr" presetSubtype="0" fill="hold" nodeType="withEffect">
                                  <p:stCondLst>
                                    <p:cond delay="0"/>
                                  </p:stCondLst>
                                  <p:childTnLst>
                                    <p:set>
                                      <p:cBhvr>
                                        <p:cTn id="24" dur="1" fill="hold">
                                          <p:stCondLst>
                                            <p:cond delay="0"/>
                                          </p:stCondLst>
                                        </p:cTn>
                                        <p:tgtEl>
                                          <p:spTgt spid="17416"/>
                                        </p:tgtEl>
                                        <p:attrNameLst>
                                          <p:attrName>style.visibility</p:attrName>
                                        </p:attrNameLst>
                                      </p:cBhvr>
                                      <p:to>
                                        <p:strVal val="visible"/>
                                      </p:to>
                                    </p:set>
                                    <p:animEffect transition="in" filter="fade">
                                      <p:cBhvr>
                                        <p:cTn id="25" dur="1000"/>
                                        <p:tgtEl>
                                          <p:spTgt spid="17416"/>
                                        </p:tgtEl>
                                      </p:cBhvr>
                                    </p:animEffect>
                                    <p:anim calcmode="lin" valueType="num">
                                      <p:cBhvr>
                                        <p:cTn id="26" dur="1000" fill="hold"/>
                                        <p:tgtEl>
                                          <p:spTgt spid="17416"/>
                                        </p:tgtEl>
                                        <p:attrNameLst>
                                          <p:attrName>ppt_x</p:attrName>
                                        </p:attrNameLst>
                                      </p:cBhvr>
                                      <p:tavLst>
                                        <p:tav tm="0">
                                          <p:val>
                                            <p:strVal val="#ppt_x"/>
                                          </p:val>
                                        </p:tav>
                                        <p:tav tm="100000">
                                          <p:val>
                                            <p:strVal val="#ppt_x"/>
                                          </p:val>
                                        </p:tav>
                                      </p:tavLst>
                                    </p:anim>
                                    <p:anim calcmode="lin" valueType="num">
                                      <p:cBhvr>
                                        <p:cTn id="27" dur="900" decel="100000" fill="hold"/>
                                        <p:tgtEl>
                                          <p:spTgt spid="1741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7416"/>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7415"/>
                                        </p:tgtEl>
                                        <p:attrNameLst>
                                          <p:attrName>style.visibility</p:attrName>
                                        </p:attrNameLst>
                                      </p:cBhvr>
                                      <p:to>
                                        <p:strVal val="visible"/>
                                      </p:to>
                                    </p:set>
                                    <p:animEffect transition="in" filter="fade">
                                      <p:cBhvr>
                                        <p:cTn id="31" dur="1000"/>
                                        <p:tgtEl>
                                          <p:spTgt spid="17415"/>
                                        </p:tgtEl>
                                      </p:cBhvr>
                                    </p:animEffect>
                                    <p:anim calcmode="lin" valueType="num">
                                      <p:cBhvr>
                                        <p:cTn id="32" dur="1000" fill="hold"/>
                                        <p:tgtEl>
                                          <p:spTgt spid="17415"/>
                                        </p:tgtEl>
                                        <p:attrNameLst>
                                          <p:attrName>ppt_x</p:attrName>
                                        </p:attrNameLst>
                                      </p:cBhvr>
                                      <p:tavLst>
                                        <p:tav tm="0">
                                          <p:val>
                                            <p:strVal val="#ppt_x"/>
                                          </p:val>
                                        </p:tav>
                                        <p:tav tm="100000">
                                          <p:val>
                                            <p:strVal val="#ppt_x"/>
                                          </p:val>
                                        </p:tav>
                                      </p:tavLst>
                                    </p:anim>
                                    <p:anim calcmode="lin" valueType="num">
                                      <p:cBhvr>
                                        <p:cTn id="33" dur="900" decel="100000" fill="hold"/>
                                        <p:tgtEl>
                                          <p:spTgt spid="17415"/>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74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5A3796-84F5-4BDF-AC29-FAFF47C66F91}" type="slidenum">
              <a:rPr lang="en-US" altLang="en-US" sz="1400" smtClean="0"/>
              <a:pPr>
                <a:spcBef>
                  <a:spcPct val="0"/>
                </a:spcBef>
                <a:buFontTx/>
                <a:buNone/>
              </a:pPr>
              <a:t>15</a:t>
            </a:fld>
            <a:endParaRPr lang="en-US" altLang="en-US" sz="1400" smtClean="0"/>
          </a:p>
        </p:txBody>
      </p:sp>
      <p:sp>
        <p:nvSpPr>
          <p:cNvPr id="18435"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3800">
                <a:solidFill>
                  <a:schemeClr val="bg1"/>
                </a:solidFill>
              </a:rPr>
              <a:t>Example 2 – </a:t>
            </a:r>
            <a:r>
              <a:rPr lang="en-US" altLang="en-US" sz="3800" i="1">
                <a:solidFill>
                  <a:schemeClr val="bg1"/>
                </a:solidFill>
              </a:rPr>
              <a:t>Finding a Limit at Infinity</a:t>
            </a:r>
            <a:r>
              <a:rPr lang="en-US" altLang="en-US" sz="3800">
                <a:solidFill>
                  <a:schemeClr val="bg1"/>
                </a:solidFill>
              </a:rPr>
              <a:t> </a:t>
            </a:r>
          </a:p>
        </p:txBody>
      </p:sp>
      <p:sp>
        <p:nvSpPr>
          <p:cNvPr id="67587"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Find the limit:</a:t>
            </a:r>
          </a:p>
          <a:p>
            <a:pPr eaLnBrk="1" hangingPunct="1">
              <a:spcBef>
                <a:spcPct val="0"/>
              </a:spcBef>
              <a:buFontTx/>
              <a:buNone/>
            </a:pPr>
            <a:endParaRPr lang="en-US" altLang="en-US" sz="2400"/>
          </a:p>
          <a:p>
            <a:pPr eaLnBrk="1" hangingPunct="1">
              <a:buFontTx/>
              <a:buNone/>
            </a:pPr>
            <a:r>
              <a:rPr lang="en-US" altLang="en-US" sz="2400">
                <a:solidFill>
                  <a:srgbClr val="D7181E"/>
                </a:solidFill>
                <a:cs typeface="Arial" panose="020B0604020202020204" pitchFamily="34" charset="0"/>
              </a:rPr>
              <a:t>Solution: </a:t>
            </a:r>
          </a:p>
          <a:p>
            <a:pPr eaLnBrk="1" hangingPunct="1">
              <a:spcBef>
                <a:spcPct val="0"/>
              </a:spcBef>
              <a:buFontTx/>
              <a:buNone/>
            </a:pPr>
            <a:r>
              <a:rPr lang="en-US" altLang="en-US" sz="2400"/>
              <a:t>Note that both the numerator and the denominator approach infinity as </a:t>
            </a:r>
            <a:r>
              <a:rPr lang="en-US" altLang="en-US" sz="2400" i="1"/>
              <a:t>x</a:t>
            </a:r>
            <a:r>
              <a:rPr lang="en-US" altLang="en-US" sz="2400"/>
              <a:t> approaches infinity.</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p:txBody>
      </p:sp>
      <p:pic>
        <p:nvPicPr>
          <p:cNvPr id="18437" name="Picture 8" descr="lim_(x right arrow infinity) ((2 x minus 1)/(x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357313"/>
            <a:ext cx="1374775"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7" descr="lim_(x right arrow infinity) ((2 x minus 1)/(x + 1)). An arrow points from the numerator (2 x minus 1) to the following equation: lim_(x right arrow infinity) (2 x minus 1) right arrow 0. An arrow points from the denominator (x + 1) to the following equation: lim_(x right arrow infinity) (x + 1) right arrow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05200"/>
            <a:ext cx="52006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7587">
                                            <p:txEl>
                                              <p:pRg st="2" end="2"/>
                                            </p:txEl>
                                          </p:spTgt>
                                        </p:tgtEl>
                                        <p:attrNameLst>
                                          <p:attrName>style.visibility</p:attrName>
                                        </p:attrNameLst>
                                      </p:cBhvr>
                                      <p:to>
                                        <p:strVal val="visible"/>
                                      </p:to>
                                    </p:set>
                                    <p:animEffect transition="in" filter="fade">
                                      <p:cBhvr>
                                        <p:cTn id="7" dur="1000"/>
                                        <p:tgtEl>
                                          <p:spTgt spid="67587">
                                            <p:txEl>
                                              <p:pRg st="2" end="2"/>
                                            </p:txEl>
                                          </p:spTgt>
                                        </p:tgtEl>
                                      </p:cBhvr>
                                    </p:animEffect>
                                    <p:anim calcmode="lin" valueType="num">
                                      <p:cBhvr>
                                        <p:cTn id="8" dur="1000" fill="hold"/>
                                        <p:tgtEl>
                                          <p:spTgt spid="67587">
                                            <p:txEl>
                                              <p:pRg st="2" end="2"/>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67587">
                                            <p:txEl>
                                              <p:pRg st="2" end="2"/>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7587">
                                            <p:txEl>
                                              <p:pRg st="2" end="2"/>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7587">
                                            <p:txEl>
                                              <p:pRg st="3" end="3"/>
                                            </p:txEl>
                                          </p:spTgt>
                                        </p:tgtEl>
                                        <p:attrNameLst>
                                          <p:attrName>style.visibility</p:attrName>
                                        </p:attrNameLst>
                                      </p:cBhvr>
                                      <p:to>
                                        <p:strVal val="visible"/>
                                      </p:to>
                                    </p:set>
                                    <p:animEffect transition="in" filter="fade">
                                      <p:cBhvr>
                                        <p:cTn id="13" dur="1000"/>
                                        <p:tgtEl>
                                          <p:spTgt spid="67587">
                                            <p:txEl>
                                              <p:pRg st="3" end="3"/>
                                            </p:txEl>
                                          </p:spTgt>
                                        </p:tgtEl>
                                      </p:cBhvr>
                                    </p:animEffect>
                                    <p:anim calcmode="lin" valueType="num">
                                      <p:cBhvr>
                                        <p:cTn id="14" dur="1000" fill="hold"/>
                                        <p:tgtEl>
                                          <p:spTgt spid="67587">
                                            <p:txEl>
                                              <p:pRg st="3" end="3"/>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67587">
                                            <p:txEl>
                                              <p:pRg st="3" end="3"/>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7587">
                                            <p:txEl>
                                              <p:pRg st="3" end="3"/>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fade">
                                      <p:cBhvr>
                                        <p:cTn id="19" dur="1000"/>
                                        <p:tgtEl>
                                          <p:spTgt spid="18439"/>
                                        </p:tgtEl>
                                      </p:cBhvr>
                                    </p:animEffect>
                                    <p:anim calcmode="lin" valueType="num">
                                      <p:cBhvr>
                                        <p:cTn id="20" dur="1000" fill="hold"/>
                                        <p:tgtEl>
                                          <p:spTgt spid="18439"/>
                                        </p:tgtEl>
                                        <p:attrNameLst>
                                          <p:attrName>ppt_x</p:attrName>
                                        </p:attrNameLst>
                                      </p:cBhvr>
                                      <p:tavLst>
                                        <p:tav tm="0">
                                          <p:val>
                                            <p:strVal val="#ppt_x"/>
                                          </p:val>
                                        </p:tav>
                                        <p:tav tm="100000">
                                          <p:val>
                                            <p:strVal val="#ppt_x"/>
                                          </p:val>
                                        </p:tav>
                                      </p:tavLst>
                                    </p:anim>
                                    <p:anim calcmode="lin" valueType="num">
                                      <p:cBhvr>
                                        <p:cTn id="21" dur="900" decel="100000" fill="hold"/>
                                        <p:tgtEl>
                                          <p:spTgt spid="1843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4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3F0F73F-043D-4999-89CF-FC1B793ADC26}" type="slidenum">
              <a:rPr lang="en-US" altLang="en-US" sz="1400" smtClean="0"/>
              <a:pPr>
                <a:spcBef>
                  <a:spcPct val="0"/>
                </a:spcBef>
                <a:buFontTx/>
                <a:buNone/>
              </a:pPr>
              <a:t>16</a:t>
            </a:fld>
            <a:endParaRPr lang="en-US" altLang="en-US" sz="1400" smtClean="0"/>
          </a:p>
        </p:txBody>
      </p:sp>
      <p:pic>
        <p:nvPicPr>
          <p:cNvPr id="19459" name="Picture 6" descr="lim_(x right arrow infinity) ((2 x minus 1)/(x + 1)) = lim_(x right arrow infinity) (((2 x minus 1)/x)/((x + 1)/x)).&#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6600" y="2819400"/>
            <a:ext cx="2516188" cy="109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2 – </a:t>
            </a:r>
            <a:r>
              <a:rPr lang="en-US" altLang="en-US" sz="4000" i="1">
                <a:solidFill>
                  <a:schemeClr val="bg1"/>
                </a:solidFill>
              </a:rPr>
              <a:t>Solution </a:t>
            </a:r>
          </a:p>
        </p:txBody>
      </p:sp>
      <p:sp>
        <p:nvSpPr>
          <p:cNvPr id="19461" name="Rectangle 3"/>
          <p:cNvSpPr>
            <a:spLocks noChangeArrowheads="1"/>
          </p:cNvSpPr>
          <p:nvPr/>
        </p:nvSpPr>
        <p:spPr bwMode="auto">
          <a:xfrm>
            <a:off x="455613" y="1370013"/>
            <a:ext cx="84597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This results in        an </a:t>
            </a:r>
            <a:r>
              <a:rPr lang="en-US" altLang="en-US" sz="2400" b="1"/>
              <a:t>indeterminate form. </a:t>
            </a:r>
            <a:r>
              <a:rPr lang="en-US" altLang="en-US" sz="2400"/>
              <a:t>To resolve this </a:t>
            </a:r>
          </a:p>
          <a:p>
            <a:pPr eaLnBrk="1" hangingPunct="1">
              <a:spcBef>
                <a:spcPct val="0"/>
              </a:spcBef>
              <a:buFontTx/>
              <a:buNone/>
            </a:pPr>
            <a:r>
              <a:rPr lang="en-US" altLang="en-US" sz="2400"/>
              <a:t>problem, you can divide both the numerator and the </a:t>
            </a:r>
          </a:p>
          <a:p>
            <a:pPr eaLnBrk="1" hangingPunct="1">
              <a:spcBef>
                <a:spcPct val="0"/>
              </a:spcBef>
              <a:buFontTx/>
              <a:buNone/>
            </a:pPr>
            <a:r>
              <a:rPr lang="en-US" altLang="en-US" sz="2400"/>
              <a:t>denominator by </a:t>
            </a:r>
            <a:r>
              <a:rPr lang="en-US" altLang="en-US" sz="2400" i="1"/>
              <a:t>x. </a:t>
            </a:r>
            <a:r>
              <a:rPr lang="en-US" altLang="en-US" sz="2400"/>
              <a:t>After dividing, the limit may be evaluated </a:t>
            </a:r>
          </a:p>
          <a:p>
            <a:pPr eaLnBrk="1" hangingPunct="1">
              <a:spcBef>
                <a:spcPct val="0"/>
              </a:spcBef>
              <a:buFontTx/>
              <a:buNone/>
            </a:pPr>
            <a:r>
              <a:rPr lang="en-US" altLang="en-US" sz="2400"/>
              <a:t>as shown.</a:t>
            </a:r>
          </a:p>
        </p:txBody>
      </p:sp>
      <p:pic>
        <p:nvPicPr>
          <p:cNvPr id="19462" name="Picture 7" descr="Divide numerator and denominator by x.&#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0413" y="3228975"/>
            <a:ext cx="3659187"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8" descr="= lim_(x right arrow infinity) ((2 minus 1/x)/(1 + 1/x)).&#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19288" y="4195763"/>
            <a:ext cx="12922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8" name="Picture 10" descr="Simplif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3263" y="4519613"/>
            <a:ext cx="858837"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9" name="Picture 11" descr="= (lim_(x right arrow infinity) (2) minus lim_(x right arrow infinity) (1/x))/(lim_(x right arrow infinity) (1) + lim_(x right arrow infinity) (1/x)).&#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25638" y="5487988"/>
            <a:ext cx="1746250" cy="108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20" name="Picture 12" descr=" Take limits of numerator and denominator.&#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2475" y="5834063"/>
            <a:ext cx="3829050"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5"/>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19468" name="Picture 14" descr="infinity/infinity.&#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9350" y="1524000"/>
            <a:ext cx="6286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fade">
                                      <p:cBhvr>
                                        <p:cTn id="7" dur="1000"/>
                                        <p:tgtEl>
                                          <p:spTgt spid="68616"/>
                                        </p:tgtEl>
                                      </p:cBhvr>
                                    </p:animEffect>
                                    <p:anim calcmode="lin" valueType="num">
                                      <p:cBhvr>
                                        <p:cTn id="8" dur="1000" fill="hold"/>
                                        <p:tgtEl>
                                          <p:spTgt spid="68616"/>
                                        </p:tgtEl>
                                        <p:attrNameLst>
                                          <p:attrName>ppt_x</p:attrName>
                                        </p:attrNameLst>
                                      </p:cBhvr>
                                      <p:tavLst>
                                        <p:tav tm="0">
                                          <p:val>
                                            <p:strVal val="#ppt_x"/>
                                          </p:val>
                                        </p:tav>
                                        <p:tav tm="100000">
                                          <p:val>
                                            <p:strVal val="#ppt_x"/>
                                          </p:val>
                                        </p:tav>
                                      </p:tavLst>
                                    </p:anim>
                                    <p:anim calcmode="lin" valueType="num">
                                      <p:cBhvr>
                                        <p:cTn id="9" dur="900" decel="100000" fill="hold"/>
                                        <p:tgtEl>
                                          <p:spTgt spid="6861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8616"/>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68618"/>
                                        </p:tgtEl>
                                        <p:attrNameLst>
                                          <p:attrName>style.visibility</p:attrName>
                                        </p:attrNameLst>
                                      </p:cBhvr>
                                      <p:to>
                                        <p:strVal val="visible"/>
                                      </p:to>
                                    </p:set>
                                    <p:animEffect transition="in" filter="fade">
                                      <p:cBhvr>
                                        <p:cTn id="13" dur="1000"/>
                                        <p:tgtEl>
                                          <p:spTgt spid="68618"/>
                                        </p:tgtEl>
                                      </p:cBhvr>
                                    </p:animEffect>
                                    <p:anim calcmode="lin" valueType="num">
                                      <p:cBhvr>
                                        <p:cTn id="14" dur="1000" fill="hold"/>
                                        <p:tgtEl>
                                          <p:spTgt spid="68618"/>
                                        </p:tgtEl>
                                        <p:attrNameLst>
                                          <p:attrName>ppt_x</p:attrName>
                                        </p:attrNameLst>
                                      </p:cBhvr>
                                      <p:tavLst>
                                        <p:tav tm="0">
                                          <p:val>
                                            <p:strVal val="#ppt_x"/>
                                          </p:val>
                                        </p:tav>
                                        <p:tav tm="100000">
                                          <p:val>
                                            <p:strVal val="#ppt_x"/>
                                          </p:val>
                                        </p:tav>
                                      </p:tavLst>
                                    </p:anim>
                                    <p:anim calcmode="lin" valueType="num">
                                      <p:cBhvr>
                                        <p:cTn id="15" dur="900" decel="100000" fill="hold"/>
                                        <p:tgtEl>
                                          <p:spTgt spid="6861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6861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68619"/>
                                        </p:tgtEl>
                                        <p:attrNameLst>
                                          <p:attrName>style.visibility</p:attrName>
                                        </p:attrNameLst>
                                      </p:cBhvr>
                                      <p:to>
                                        <p:strVal val="visible"/>
                                      </p:to>
                                    </p:set>
                                    <p:animEffect transition="in" filter="fade">
                                      <p:cBhvr>
                                        <p:cTn id="21" dur="1000"/>
                                        <p:tgtEl>
                                          <p:spTgt spid="68619"/>
                                        </p:tgtEl>
                                      </p:cBhvr>
                                    </p:animEffect>
                                    <p:anim calcmode="lin" valueType="num">
                                      <p:cBhvr>
                                        <p:cTn id="22" dur="1000" fill="hold"/>
                                        <p:tgtEl>
                                          <p:spTgt spid="68619"/>
                                        </p:tgtEl>
                                        <p:attrNameLst>
                                          <p:attrName>ppt_x</p:attrName>
                                        </p:attrNameLst>
                                      </p:cBhvr>
                                      <p:tavLst>
                                        <p:tav tm="0">
                                          <p:val>
                                            <p:strVal val="#ppt_x"/>
                                          </p:val>
                                        </p:tav>
                                        <p:tav tm="100000">
                                          <p:val>
                                            <p:strVal val="#ppt_x"/>
                                          </p:val>
                                        </p:tav>
                                      </p:tavLst>
                                    </p:anim>
                                    <p:anim calcmode="lin" valueType="num">
                                      <p:cBhvr>
                                        <p:cTn id="23" dur="900" decel="100000" fill="hold"/>
                                        <p:tgtEl>
                                          <p:spTgt spid="6861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8619"/>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68620"/>
                                        </p:tgtEl>
                                        <p:attrNameLst>
                                          <p:attrName>style.visibility</p:attrName>
                                        </p:attrNameLst>
                                      </p:cBhvr>
                                      <p:to>
                                        <p:strVal val="visible"/>
                                      </p:to>
                                    </p:set>
                                    <p:animEffect transition="in" filter="fade">
                                      <p:cBhvr>
                                        <p:cTn id="27" dur="1000"/>
                                        <p:tgtEl>
                                          <p:spTgt spid="68620"/>
                                        </p:tgtEl>
                                      </p:cBhvr>
                                    </p:animEffect>
                                    <p:anim calcmode="lin" valueType="num">
                                      <p:cBhvr>
                                        <p:cTn id="28" dur="1000" fill="hold"/>
                                        <p:tgtEl>
                                          <p:spTgt spid="68620"/>
                                        </p:tgtEl>
                                        <p:attrNameLst>
                                          <p:attrName>ppt_x</p:attrName>
                                        </p:attrNameLst>
                                      </p:cBhvr>
                                      <p:tavLst>
                                        <p:tav tm="0">
                                          <p:val>
                                            <p:strVal val="#ppt_x"/>
                                          </p:val>
                                        </p:tav>
                                        <p:tav tm="100000">
                                          <p:val>
                                            <p:strVal val="#ppt_x"/>
                                          </p:val>
                                        </p:tav>
                                      </p:tavLst>
                                    </p:anim>
                                    <p:anim calcmode="lin" valueType="num">
                                      <p:cBhvr>
                                        <p:cTn id="29" dur="900" decel="100000" fill="hold"/>
                                        <p:tgtEl>
                                          <p:spTgt spid="68620"/>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862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E4398DE-F479-44F7-9E71-8FB984B43CA3}" type="slidenum">
              <a:rPr lang="en-US" altLang="en-US" sz="1400" smtClean="0"/>
              <a:pPr>
                <a:spcBef>
                  <a:spcPct val="0"/>
                </a:spcBef>
                <a:buFontTx/>
                <a:buNone/>
              </a:pPr>
              <a:t>17</a:t>
            </a:fld>
            <a:endParaRPr lang="en-US" altLang="en-US" sz="1400" smtClean="0"/>
          </a:p>
        </p:txBody>
      </p:sp>
      <p:pic>
        <p:nvPicPr>
          <p:cNvPr id="20483" name="Picture 11" descr="= (2 minus 0)/(1 +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296988"/>
            <a:ext cx="11430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12" descr="Apply Theorem 3.1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525588"/>
            <a:ext cx="1919288" cy="26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3" descr="=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8475" y="2454275"/>
            <a:ext cx="54927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6" name="Rectangle 14"/>
          <p:cNvSpPr>
            <a:spLocks noChangeArrowheads="1"/>
          </p:cNvSpPr>
          <p:nvPr/>
        </p:nvSpPr>
        <p:spPr bwMode="auto">
          <a:xfrm>
            <a:off x="455613" y="3048000"/>
            <a:ext cx="4572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So, the line </a:t>
            </a:r>
            <a:r>
              <a:rPr lang="en-US" altLang="en-US" sz="2400" i="1"/>
              <a:t>y</a:t>
            </a:r>
            <a:r>
              <a:rPr lang="en-US" altLang="en-US" sz="2400"/>
              <a:t> = 2 is a horizontal asymptote to the right.</a:t>
            </a:r>
          </a:p>
          <a:p>
            <a:pPr eaLnBrk="1" hangingPunct="1">
              <a:spcBef>
                <a:spcPct val="0"/>
              </a:spcBef>
              <a:buFontTx/>
              <a:buNone/>
            </a:pPr>
            <a:r>
              <a:rPr lang="en-US" altLang="en-US" sz="2400"/>
              <a:t>By taking the limit as               , </a:t>
            </a:r>
          </a:p>
          <a:p>
            <a:pPr eaLnBrk="1" hangingPunct="1">
              <a:spcBef>
                <a:spcPct val="0"/>
              </a:spcBef>
              <a:buFontTx/>
              <a:buNone/>
            </a:pPr>
            <a:r>
              <a:rPr lang="en-US" altLang="en-US" sz="2400"/>
              <a:t>you can see that </a:t>
            </a:r>
            <a:r>
              <a:rPr lang="en-US" altLang="en-US" sz="2400" i="1"/>
              <a:t>y</a:t>
            </a:r>
            <a:r>
              <a:rPr lang="en-US" altLang="en-US" sz="2400"/>
              <a:t> = 2 is also a horizontal asymptote to the left. </a:t>
            </a:r>
          </a:p>
          <a:p>
            <a:pPr eaLnBrk="1" hangingPunct="1">
              <a:spcBef>
                <a:spcPct val="0"/>
              </a:spcBef>
              <a:buFontTx/>
              <a:buNone/>
            </a:pPr>
            <a:endParaRPr lang="en-US" altLang="en-US" sz="1200"/>
          </a:p>
          <a:p>
            <a:pPr eaLnBrk="1" hangingPunct="1">
              <a:spcBef>
                <a:spcPct val="0"/>
              </a:spcBef>
              <a:buFontTx/>
              <a:buNone/>
            </a:pPr>
            <a:r>
              <a:rPr lang="en-US" altLang="en-US" sz="2400"/>
              <a:t>The graph of the function is shown in Figure 3.35.</a:t>
            </a:r>
          </a:p>
        </p:txBody>
      </p:sp>
      <p:pic>
        <p:nvPicPr>
          <p:cNvPr id="69647" name="Picture 15" descr="x right arrow negative infinit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1538" y="3886200"/>
            <a:ext cx="116046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9" name="Text Box 17"/>
          <p:cNvSpPr txBox="1">
            <a:spLocks noChangeArrowheads="1"/>
          </p:cNvSpPr>
          <p:nvPr/>
        </p:nvSpPr>
        <p:spPr bwMode="auto">
          <a:xfrm>
            <a:off x="6629400" y="5668963"/>
            <a:ext cx="9890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3.35</a:t>
            </a:r>
          </a:p>
        </p:txBody>
      </p:sp>
      <p:sp>
        <p:nvSpPr>
          <p:cNvPr id="20489" name="Text Box 18"/>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2 – </a:t>
            </a:r>
            <a:r>
              <a:rPr lang="en-US" altLang="en-US" sz="4000" i="1">
                <a:solidFill>
                  <a:schemeClr val="bg1"/>
                </a:solidFill>
              </a:rPr>
              <a:t>Solution </a:t>
            </a:r>
          </a:p>
        </p:txBody>
      </p:sp>
      <p:sp>
        <p:nvSpPr>
          <p:cNvPr id="20490" name="Text Box 19"/>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69652" name="Picture 20" descr="The image consists of a visual representation and a caption. Visual representation. A function in two parts labeled f(x) = (2 x minus 1)/(x + 1) is graphed on the x y coordinate plane. The first part is a curve that enters the left of the viewing window in the second quadrant just above the horizontal dashed line y = 2, goes up and to the right with increasing steepness, passes through (negative 2, 5), approaches but never crosses the vertical dashed line x = negative 1, and exits the top of the viewing window. The second part is a curve that enters the bottom of the viewing window in the third quadrant just to the right of x = negative 1, goes up and to the right with decreasing steepness, passes through the fourth quadrant, enters the first quadrant, passes through (2, 1), and exits the right of the viewing window just below the horizontal dashed line y = 2. Caption. y = 2 is a horizontal asymptote.&#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86400" y="2133600"/>
            <a:ext cx="3048000"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69645"/>
                                        </p:tgtEl>
                                        <p:attrNameLst>
                                          <p:attrName>style.visibility</p:attrName>
                                        </p:attrNameLst>
                                      </p:cBhvr>
                                      <p:to>
                                        <p:strVal val="visible"/>
                                      </p:to>
                                    </p:set>
                                    <p:animEffect transition="in" filter="fade">
                                      <p:cBhvr>
                                        <p:cTn id="7" dur="1000"/>
                                        <p:tgtEl>
                                          <p:spTgt spid="69645"/>
                                        </p:tgtEl>
                                      </p:cBhvr>
                                    </p:animEffect>
                                    <p:anim calcmode="lin" valueType="num">
                                      <p:cBhvr>
                                        <p:cTn id="8" dur="1000" fill="hold"/>
                                        <p:tgtEl>
                                          <p:spTgt spid="69645"/>
                                        </p:tgtEl>
                                        <p:attrNameLst>
                                          <p:attrName>ppt_x</p:attrName>
                                        </p:attrNameLst>
                                      </p:cBhvr>
                                      <p:tavLst>
                                        <p:tav tm="0">
                                          <p:val>
                                            <p:strVal val="#ppt_x"/>
                                          </p:val>
                                        </p:tav>
                                        <p:tav tm="100000">
                                          <p:val>
                                            <p:strVal val="#ppt_x"/>
                                          </p:val>
                                        </p:tav>
                                      </p:tavLst>
                                    </p:anim>
                                    <p:anim calcmode="lin" valueType="num">
                                      <p:cBhvr>
                                        <p:cTn id="9" dur="900" decel="100000" fill="hold"/>
                                        <p:tgtEl>
                                          <p:spTgt spid="6964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9645"/>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nodeType="clickEffect">
                                  <p:stCondLst>
                                    <p:cond delay="0"/>
                                  </p:stCondLst>
                                  <p:childTnLst>
                                    <p:set>
                                      <p:cBhvr>
                                        <p:cTn id="14" dur="1" fill="hold">
                                          <p:stCondLst>
                                            <p:cond delay="0"/>
                                          </p:stCondLst>
                                        </p:cTn>
                                        <p:tgtEl>
                                          <p:spTgt spid="69646">
                                            <p:txEl>
                                              <p:pRg st="0" end="0"/>
                                            </p:txEl>
                                          </p:spTgt>
                                        </p:tgtEl>
                                        <p:attrNameLst>
                                          <p:attrName>style.visibility</p:attrName>
                                        </p:attrNameLst>
                                      </p:cBhvr>
                                      <p:to>
                                        <p:strVal val="visible"/>
                                      </p:to>
                                    </p:set>
                                    <p:animEffect transition="in" filter="fade">
                                      <p:cBhvr>
                                        <p:cTn id="15" dur="1000"/>
                                        <p:tgtEl>
                                          <p:spTgt spid="69646">
                                            <p:txEl>
                                              <p:pRg st="0" end="0"/>
                                            </p:txEl>
                                          </p:spTgt>
                                        </p:tgtEl>
                                      </p:cBhvr>
                                    </p:animEffect>
                                    <p:anim calcmode="lin" valueType="num">
                                      <p:cBhvr>
                                        <p:cTn id="16" dur="1000" fill="hold"/>
                                        <p:tgtEl>
                                          <p:spTgt spid="69646">
                                            <p:txEl>
                                              <p:pRg st="0" end="0"/>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69646">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69646">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69646">
                                            <p:txEl>
                                              <p:pRg st="1" end="1"/>
                                            </p:txEl>
                                          </p:spTgt>
                                        </p:tgtEl>
                                        <p:attrNameLst>
                                          <p:attrName>style.visibility</p:attrName>
                                        </p:attrNameLst>
                                      </p:cBhvr>
                                      <p:to>
                                        <p:strVal val="visible"/>
                                      </p:to>
                                    </p:set>
                                    <p:animEffect transition="in" filter="fade">
                                      <p:cBhvr>
                                        <p:cTn id="21" dur="1000"/>
                                        <p:tgtEl>
                                          <p:spTgt spid="69646">
                                            <p:txEl>
                                              <p:pRg st="1" end="1"/>
                                            </p:txEl>
                                          </p:spTgt>
                                        </p:tgtEl>
                                      </p:cBhvr>
                                    </p:animEffect>
                                    <p:anim calcmode="lin" valueType="num">
                                      <p:cBhvr>
                                        <p:cTn id="22" dur="1000" fill="hold"/>
                                        <p:tgtEl>
                                          <p:spTgt spid="69646">
                                            <p:txEl>
                                              <p:pRg st="1" end="1"/>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69646">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9646">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69646">
                                            <p:txEl>
                                              <p:pRg st="2" end="2"/>
                                            </p:txEl>
                                          </p:spTgt>
                                        </p:tgtEl>
                                        <p:attrNameLst>
                                          <p:attrName>style.visibility</p:attrName>
                                        </p:attrNameLst>
                                      </p:cBhvr>
                                      <p:to>
                                        <p:strVal val="visible"/>
                                      </p:to>
                                    </p:set>
                                    <p:animEffect transition="in" filter="fade">
                                      <p:cBhvr>
                                        <p:cTn id="27" dur="1000"/>
                                        <p:tgtEl>
                                          <p:spTgt spid="69646">
                                            <p:txEl>
                                              <p:pRg st="2" end="2"/>
                                            </p:txEl>
                                          </p:spTgt>
                                        </p:tgtEl>
                                      </p:cBhvr>
                                    </p:animEffect>
                                    <p:anim calcmode="lin" valueType="num">
                                      <p:cBhvr>
                                        <p:cTn id="28" dur="1000" fill="hold"/>
                                        <p:tgtEl>
                                          <p:spTgt spid="69646">
                                            <p:txEl>
                                              <p:pRg st="2" end="2"/>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69646">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69646">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69647"/>
                                        </p:tgtEl>
                                        <p:attrNameLst>
                                          <p:attrName>style.visibility</p:attrName>
                                        </p:attrNameLst>
                                      </p:cBhvr>
                                      <p:to>
                                        <p:strVal val="visible"/>
                                      </p:to>
                                    </p:set>
                                    <p:animEffect transition="in" filter="fade">
                                      <p:cBhvr>
                                        <p:cTn id="33" dur="1000"/>
                                        <p:tgtEl>
                                          <p:spTgt spid="69647"/>
                                        </p:tgtEl>
                                      </p:cBhvr>
                                    </p:animEffect>
                                    <p:anim calcmode="lin" valueType="num">
                                      <p:cBhvr>
                                        <p:cTn id="34" dur="1000" fill="hold"/>
                                        <p:tgtEl>
                                          <p:spTgt spid="69647"/>
                                        </p:tgtEl>
                                        <p:attrNameLst>
                                          <p:attrName>ppt_x</p:attrName>
                                        </p:attrNameLst>
                                      </p:cBhvr>
                                      <p:tavLst>
                                        <p:tav tm="0">
                                          <p:val>
                                            <p:strVal val="#ppt_x"/>
                                          </p:val>
                                        </p:tav>
                                        <p:tav tm="100000">
                                          <p:val>
                                            <p:strVal val="#ppt_x"/>
                                          </p:val>
                                        </p:tav>
                                      </p:tavLst>
                                    </p:anim>
                                    <p:anim calcmode="lin" valueType="num">
                                      <p:cBhvr>
                                        <p:cTn id="35" dur="900" decel="100000" fill="hold"/>
                                        <p:tgtEl>
                                          <p:spTgt spid="69647"/>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9647"/>
                                        </p:tgtEl>
                                        <p:attrNameLst>
                                          <p:attrName>ppt_y</p:attrName>
                                        </p:attrNameLst>
                                      </p:cBhvr>
                                      <p:tavLst>
                                        <p:tav tm="0">
                                          <p:val>
                                            <p:strVal val="#ppt_y-.03"/>
                                          </p:val>
                                        </p:tav>
                                        <p:tav tm="100000">
                                          <p:val>
                                            <p:strVal val="#ppt_y"/>
                                          </p:val>
                                        </p:tav>
                                      </p:tavLst>
                                    </p:anim>
                                  </p:childTnLst>
                                </p:cTn>
                              </p:par>
                              <p:par>
                                <p:cTn id="37" presetID="37" presetClass="entr" presetSubtype="0" fill="hold" nodeType="withEffect">
                                  <p:stCondLst>
                                    <p:cond delay="0"/>
                                  </p:stCondLst>
                                  <p:childTnLst>
                                    <p:set>
                                      <p:cBhvr>
                                        <p:cTn id="38" dur="1" fill="hold">
                                          <p:stCondLst>
                                            <p:cond delay="0"/>
                                          </p:stCondLst>
                                        </p:cTn>
                                        <p:tgtEl>
                                          <p:spTgt spid="69646">
                                            <p:txEl>
                                              <p:pRg st="4" end="4"/>
                                            </p:txEl>
                                          </p:spTgt>
                                        </p:tgtEl>
                                        <p:attrNameLst>
                                          <p:attrName>style.visibility</p:attrName>
                                        </p:attrNameLst>
                                      </p:cBhvr>
                                      <p:to>
                                        <p:strVal val="visible"/>
                                      </p:to>
                                    </p:set>
                                    <p:animEffect transition="in" filter="fade">
                                      <p:cBhvr>
                                        <p:cTn id="39" dur="1000"/>
                                        <p:tgtEl>
                                          <p:spTgt spid="69646">
                                            <p:txEl>
                                              <p:pRg st="4" end="4"/>
                                            </p:txEl>
                                          </p:spTgt>
                                        </p:tgtEl>
                                      </p:cBhvr>
                                    </p:animEffect>
                                    <p:anim calcmode="lin" valueType="num">
                                      <p:cBhvr>
                                        <p:cTn id="40" dur="1000" fill="hold"/>
                                        <p:tgtEl>
                                          <p:spTgt spid="69646">
                                            <p:txEl>
                                              <p:pRg st="4" end="4"/>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69646">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69646">
                                            <p:txEl>
                                              <p:pRg st="4" end="4"/>
                                            </p:txEl>
                                          </p:spTgt>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69649"/>
                                        </p:tgtEl>
                                        <p:attrNameLst>
                                          <p:attrName>style.visibility</p:attrName>
                                        </p:attrNameLst>
                                      </p:cBhvr>
                                      <p:to>
                                        <p:strVal val="visible"/>
                                      </p:to>
                                    </p:set>
                                    <p:animEffect transition="in" filter="fade">
                                      <p:cBhvr>
                                        <p:cTn id="45" dur="1000"/>
                                        <p:tgtEl>
                                          <p:spTgt spid="69649"/>
                                        </p:tgtEl>
                                      </p:cBhvr>
                                    </p:animEffect>
                                    <p:anim calcmode="lin" valueType="num">
                                      <p:cBhvr>
                                        <p:cTn id="46" dur="1000" fill="hold"/>
                                        <p:tgtEl>
                                          <p:spTgt spid="69649"/>
                                        </p:tgtEl>
                                        <p:attrNameLst>
                                          <p:attrName>ppt_x</p:attrName>
                                        </p:attrNameLst>
                                      </p:cBhvr>
                                      <p:tavLst>
                                        <p:tav tm="0">
                                          <p:val>
                                            <p:strVal val="#ppt_x"/>
                                          </p:val>
                                        </p:tav>
                                        <p:tav tm="100000">
                                          <p:val>
                                            <p:strVal val="#ppt_x"/>
                                          </p:val>
                                        </p:tav>
                                      </p:tavLst>
                                    </p:anim>
                                    <p:anim calcmode="lin" valueType="num">
                                      <p:cBhvr>
                                        <p:cTn id="47" dur="900" decel="100000" fill="hold"/>
                                        <p:tgtEl>
                                          <p:spTgt spid="6964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69649"/>
                                        </p:tgtEl>
                                        <p:attrNameLst>
                                          <p:attrName>ppt_y</p:attrName>
                                        </p:attrNameLst>
                                      </p:cBhvr>
                                      <p:tavLst>
                                        <p:tav tm="0">
                                          <p:val>
                                            <p:strVal val="#ppt_y-.03"/>
                                          </p:val>
                                        </p:tav>
                                        <p:tav tm="100000">
                                          <p:val>
                                            <p:strVal val="#ppt_y"/>
                                          </p:val>
                                        </p:tav>
                                      </p:tavLst>
                                    </p:anim>
                                  </p:childTnLst>
                                </p:cTn>
                              </p:par>
                              <p:par>
                                <p:cTn id="49" presetID="37" presetClass="entr" presetSubtype="0" fill="hold" nodeType="withEffect">
                                  <p:stCondLst>
                                    <p:cond delay="0"/>
                                  </p:stCondLst>
                                  <p:childTnLst>
                                    <p:set>
                                      <p:cBhvr>
                                        <p:cTn id="50" dur="1" fill="hold">
                                          <p:stCondLst>
                                            <p:cond delay="0"/>
                                          </p:stCondLst>
                                        </p:cTn>
                                        <p:tgtEl>
                                          <p:spTgt spid="69652"/>
                                        </p:tgtEl>
                                        <p:attrNameLst>
                                          <p:attrName>style.visibility</p:attrName>
                                        </p:attrNameLst>
                                      </p:cBhvr>
                                      <p:to>
                                        <p:strVal val="visible"/>
                                      </p:to>
                                    </p:set>
                                    <p:animEffect transition="in" filter="fade">
                                      <p:cBhvr>
                                        <p:cTn id="51" dur="1000"/>
                                        <p:tgtEl>
                                          <p:spTgt spid="69652"/>
                                        </p:tgtEl>
                                      </p:cBhvr>
                                    </p:animEffect>
                                    <p:anim calcmode="lin" valueType="num">
                                      <p:cBhvr>
                                        <p:cTn id="52" dur="1000" fill="hold"/>
                                        <p:tgtEl>
                                          <p:spTgt spid="69652"/>
                                        </p:tgtEl>
                                        <p:attrNameLst>
                                          <p:attrName>ppt_x</p:attrName>
                                        </p:attrNameLst>
                                      </p:cBhvr>
                                      <p:tavLst>
                                        <p:tav tm="0">
                                          <p:val>
                                            <p:strVal val="#ppt_x"/>
                                          </p:val>
                                        </p:tav>
                                        <p:tav tm="100000">
                                          <p:val>
                                            <p:strVal val="#ppt_x"/>
                                          </p:val>
                                        </p:tav>
                                      </p:tavLst>
                                    </p:anim>
                                    <p:anim calcmode="lin" valueType="num">
                                      <p:cBhvr>
                                        <p:cTn id="53" dur="900" decel="100000" fill="hold"/>
                                        <p:tgtEl>
                                          <p:spTgt spid="696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96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FD498DD5-EDAC-43D8-A8B4-B138AB4362AE}" type="slidenum">
              <a:rPr lang="en-US" altLang="en-US" sz="1400" smtClean="0"/>
              <a:pPr>
                <a:spcBef>
                  <a:spcPct val="0"/>
                </a:spcBef>
                <a:buFontTx/>
                <a:buNone/>
              </a:pPr>
              <a:t>18</a:t>
            </a:fld>
            <a:endParaRPr lang="en-US" altLang="en-US" sz="1400" smtClean="0"/>
          </a:p>
        </p:txBody>
      </p:sp>
      <p:sp>
        <p:nvSpPr>
          <p:cNvPr id="21507"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pic>
        <p:nvPicPr>
          <p:cNvPr id="21508" name="Picture 5" descr="Guidelines for finding limits at plus-minus infinity of rational functions. (item 1). If the degree of the numerator is less than the degree of the denominator, then the limit of the rational function is 0. (item 2). If the degree of the numerator is equal to the degree of the denominator, then the limit of the rational function is the ratio of the leading coefficients. (item 3). If the degree of the numerator is greater than the degree of the denominator, then the limit of the rational function does not exist.&#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520825"/>
            <a:ext cx="8186737" cy="297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9B86A71-F6D3-47E0-B3CB-A7764265A7B7}" type="slidenum">
              <a:rPr lang="en-US" altLang="en-US" sz="1400" smtClean="0"/>
              <a:pPr>
                <a:spcBef>
                  <a:spcPct val="0"/>
                </a:spcBef>
                <a:buFontTx/>
                <a:buNone/>
              </a:pPr>
              <a:t>19</a:t>
            </a:fld>
            <a:endParaRPr lang="en-US" altLang="en-US" sz="1400" smtClean="0"/>
          </a:p>
        </p:txBody>
      </p:sp>
      <p:sp>
        <p:nvSpPr>
          <p:cNvPr id="22531"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sp>
        <p:nvSpPr>
          <p:cNvPr id="22532" name="TextBox 4"/>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guidelines for finding limits at infinity of rational functions seem reasonable when you consider that for large values of </a:t>
            </a:r>
            <a:r>
              <a:rPr lang="en-US" altLang="en-US" sz="2400" i="1"/>
              <a:t>x</a:t>
            </a:r>
            <a:r>
              <a:rPr lang="en-US" altLang="en-US" sz="2400"/>
              <a:t>, the highest-power term of the rational function is the most “influential” in determining the limit. </a:t>
            </a:r>
          </a:p>
          <a:p>
            <a:pPr eaLnBrk="1" hangingPunct="1">
              <a:spcBef>
                <a:spcPct val="0"/>
              </a:spcBef>
              <a:buFontTx/>
              <a:buNone/>
            </a:pPr>
            <a:r>
              <a:rPr lang="en-US" altLang="en-US" sz="2400"/>
              <a:t>For instance,</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is 0 because the denominator </a:t>
            </a:r>
          </a:p>
          <a:p>
            <a:pPr eaLnBrk="1" hangingPunct="1">
              <a:spcBef>
                <a:spcPct val="0"/>
              </a:spcBef>
              <a:buFontTx/>
              <a:buNone/>
            </a:pPr>
            <a:r>
              <a:rPr lang="en-US" altLang="en-US" sz="2400"/>
              <a:t>overpowers the numerator </a:t>
            </a:r>
          </a:p>
          <a:p>
            <a:pPr eaLnBrk="1" hangingPunct="1">
              <a:spcBef>
                <a:spcPct val="0"/>
              </a:spcBef>
              <a:buFontTx/>
              <a:buNone/>
            </a:pPr>
            <a:r>
              <a:rPr lang="en-US" altLang="en-US" sz="2400"/>
              <a:t>as </a:t>
            </a:r>
            <a:r>
              <a:rPr lang="en-US" altLang="en-US" sz="2400" i="1"/>
              <a:t>x </a:t>
            </a:r>
            <a:r>
              <a:rPr lang="en-US" altLang="en-US" sz="2400"/>
              <a:t>increases or decreases </a:t>
            </a:r>
          </a:p>
          <a:p>
            <a:pPr eaLnBrk="1" hangingPunct="1">
              <a:spcBef>
                <a:spcPct val="0"/>
              </a:spcBef>
              <a:buFontTx/>
              <a:buNone/>
            </a:pPr>
            <a:r>
              <a:rPr lang="en-US" altLang="en-US" sz="2400"/>
              <a:t>without bound, </a:t>
            </a:r>
            <a:r>
              <a:rPr lang="en-IN" altLang="en-US" sz="2400"/>
              <a:t>as shown </a:t>
            </a:r>
          </a:p>
          <a:p>
            <a:pPr eaLnBrk="1" hangingPunct="1">
              <a:spcBef>
                <a:spcPct val="0"/>
              </a:spcBef>
              <a:buFontTx/>
              <a:buNone/>
            </a:pPr>
            <a:r>
              <a:rPr lang="en-IN" altLang="en-US" sz="2400"/>
              <a:t>in Figure 3.37.</a:t>
            </a:r>
            <a:r>
              <a:rPr lang="en-US" altLang="en-US" sz="2400"/>
              <a:t> </a:t>
            </a:r>
          </a:p>
        </p:txBody>
      </p:sp>
      <p:pic>
        <p:nvPicPr>
          <p:cNvPr id="22533" name="Picture 2" descr="lim_(x right arrow infinity) (1/(x^2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3276600"/>
            <a:ext cx="19923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6" descr="The image consists of a visual representation and a caption. Visual representation. A curve is graphed on the x y coordinate plane. The graph has y axis symmetry. The curve is labeled f(x) = 1/(x^2 + 1). It enters the left of the viewing window in the second quadrant just above the negative x axis, goes up and to the right with increasing steepness, reaches a high point (0, 1) on the positive y axis, then goes down and to the right in the first quadrant with decreasing steepness, and exits the right of the viewing window above the positive x axis. lim_(x right arrow negative infinity) (f(x)) = 0. lim_(x right arrow infinity) (f(x)) = 0. Caption. f has a horizontal asymptote at y = 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076575"/>
            <a:ext cx="3657600" cy="296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5" name="Rectangle 7"/>
          <p:cNvSpPr>
            <a:spLocks noChangeArrowheads="1"/>
          </p:cNvSpPr>
          <p:nvPr/>
        </p:nvSpPr>
        <p:spPr bwMode="auto">
          <a:xfrm>
            <a:off x="6400800" y="6096000"/>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3.37</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663" y="2119313"/>
            <a:ext cx="870267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2"/>
          <p:cNvSpPr txBox="1">
            <a:spLocks noChangeArrowheads="1"/>
          </p:cNvSpPr>
          <p:nvPr/>
        </p:nvSpPr>
        <p:spPr bwMode="auto">
          <a:xfrm>
            <a:off x="542925" y="2465388"/>
            <a:ext cx="18367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400" b="1"/>
              <a:t>3.5</a:t>
            </a:r>
          </a:p>
        </p:txBody>
      </p:sp>
      <p:sp>
        <p:nvSpPr>
          <p:cNvPr id="4100" name="Text Box 2"/>
          <p:cNvSpPr txBox="1">
            <a:spLocks noChangeArrowheads="1"/>
          </p:cNvSpPr>
          <p:nvPr/>
        </p:nvSpPr>
        <p:spPr bwMode="auto">
          <a:xfrm>
            <a:off x="2209800" y="2498725"/>
            <a:ext cx="61722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4000">
                <a:solidFill>
                  <a:schemeClr val="bg1"/>
                </a:solidFill>
              </a:rPr>
              <a:t>Limits at Infinity</a:t>
            </a:r>
          </a:p>
        </p:txBody>
      </p:sp>
      <p:sp>
        <p:nvSpPr>
          <p:cNvPr id="4101" name="Text Box 3"/>
          <p:cNvSpPr txBox="1">
            <a:spLocks noChangeArrowheads="1"/>
          </p:cNvSpPr>
          <p:nvPr/>
        </p:nvSpPr>
        <p:spPr bwMode="auto">
          <a:xfrm>
            <a:off x="2133600" y="6248400"/>
            <a:ext cx="548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400"/>
              <a:t>Copyright © Cengage Learning. All rights reserved.</a:t>
            </a:r>
            <a:r>
              <a:rPr lang="en-US" altLang="en-US" sz="1800"/>
              <a:t>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F2679A5-1D3E-4F7F-B7EA-67CCC05AEBC1}" type="slidenum">
              <a:rPr lang="en-US" altLang="en-US" sz="1400" smtClean="0"/>
              <a:pPr>
                <a:spcBef>
                  <a:spcPct val="0"/>
                </a:spcBef>
                <a:buFontTx/>
                <a:buNone/>
              </a:pPr>
              <a:t>20</a:t>
            </a:fld>
            <a:endParaRPr lang="en-US" altLang="en-US" sz="1400" smtClean="0"/>
          </a:p>
        </p:txBody>
      </p:sp>
      <p:sp>
        <p:nvSpPr>
          <p:cNvPr id="23555"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sp>
        <p:nvSpPr>
          <p:cNvPr id="23556" name="TextBox 6"/>
          <p:cNvSpPr txBox="1">
            <a:spLocks noChangeArrowheads="1"/>
          </p:cNvSpPr>
          <p:nvPr/>
        </p:nvSpPr>
        <p:spPr bwMode="auto">
          <a:xfrm>
            <a:off x="457200" y="1371600"/>
            <a:ext cx="8229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function shown in Figure 3.37 is a special case of a type of curve studied by the Italian mathematician Maria Gaetana Agnesi. </a:t>
            </a:r>
          </a:p>
          <a:p>
            <a:pPr eaLnBrk="1" hangingPunct="1">
              <a:spcBef>
                <a:spcPct val="0"/>
              </a:spcBef>
              <a:buFontTx/>
              <a:buNone/>
            </a:pPr>
            <a:endParaRPr lang="en-US" altLang="en-US" sz="2400"/>
          </a:p>
          <a:p>
            <a:pPr eaLnBrk="1" hangingPunct="1">
              <a:spcBef>
                <a:spcPct val="0"/>
              </a:spcBef>
              <a:buFontTx/>
              <a:buNone/>
            </a:pPr>
            <a:r>
              <a:rPr lang="en-US" altLang="en-US" sz="2400"/>
              <a:t>The general form of this function is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The curve has come to be known as the Witch of  Agnesi.</a:t>
            </a:r>
          </a:p>
        </p:txBody>
      </p:sp>
      <p:pic>
        <p:nvPicPr>
          <p:cNvPr id="23557" name="Picture 3" descr="f(x) = (8 a^3)/(x^2 + 4 a^2). Witch of Agnesi.&#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362325"/>
            <a:ext cx="476885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8D157222-9AA0-4AC6-9385-A72AF684F745}" type="slidenum">
              <a:rPr lang="en-US" altLang="en-US" sz="1400" smtClean="0"/>
              <a:pPr>
                <a:spcBef>
                  <a:spcPct val="0"/>
                </a:spcBef>
                <a:buFontTx/>
                <a:buNone/>
              </a:pPr>
              <a:t>21</a:t>
            </a:fld>
            <a:endParaRPr lang="en-US" altLang="en-US" sz="1400" smtClean="0"/>
          </a:p>
        </p:txBody>
      </p:sp>
      <p:sp>
        <p:nvSpPr>
          <p:cNvPr id="24579"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Horizontal Asymptotes</a:t>
            </a:r>
          </a:p>
        </p:txBody>
      </p:sp>
      <p:sp>
        <p:nvSpPr>
          <p:cNvPr id="24580" name="TextBox 6"/>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IN" altLang="en-US" sz="2400"/>
              <a:t>In Figure 3.37, you can see that </a:t>
            </a:r>
          </a:p>
          <a:p>
            <a:pPr eaLnBrk="1" hangingPunct="1">
              <a:spcBef>
                <a:spcPct val="0"/>
              </a:spcBef>
              <a:buFontTx/>
              <a:buNone/>
            </a:pPr>
            <a:r>
              <a:rPr lang="en-IN" altLang="en-US" sz="2400"/>
              <a:t>the function</a:t>
            </a: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approaches the same horizontal</a:t>
            </a:r>
          </a:p>
          <a:p>
            <a:pPr eaLnBrk="1" hangingPunct="1">
              <a:spcBef>
                <a:spcPct val="0"/>
              </a:spcBef>
              <a:buFontTx/>
              <a:buNone/>
            </a:pPr>
            <a:r>
              <a:rPr lang="en-US" altLang="en-US" sz="2400"/>
              <a:t>asymptote to the right and to the</a:t>
            </a:r>
          </a:p>
          <a:p>
            <a:pPr eaLnBrk="1" hangingPunct="1">
              <a:spcBef>
                <a:spcPct val="0"/>
              </a:spcBef>
              <a:buFontTx/>
              <a:buNone/>
            </a:pPr>
            <a:r>
              <a:rPr lang="en-US" altLang="en-US" sz="2400"/>
              <a:t>left. </a:t>
            </a: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r>
              <a:rPr lang="en-US" altLang="en-US" sz="2400"/>
              <a:t>This is always true of rational functions. Functions that are not rational, however, may approach different horizontal asymptotes to the right and to the left.</a:t>
            </a:r>
          </a:p>
          <a:p>
            <a:pPr eaLnBrk="1" hangingPunct="1">
              <a:spcBef>
                <a:spcPct val="0"/>
              </a:spcBef>
              <a:buFontTx/>
              <a:buNone/>
            </a:pPr>
            <a:endParaRPr lang="en-US" altLang="en-US" sz="2400"/>
          </a:p>
          <a:p>
            <a:pPr eaLnBrk="1" hangingPunct="1">
              <a:spcBef>
                <a:spcPct val="0"/>
              </a:spcBef>
              <a:buFontTx/>
              <a:buNone/>
            </a:pPr>
            <a:endParaRPr lang="en-US" altLang="en-US" sz="2400"/>
          </a:p>
        </p:txBody>
      </p:sp>
      <p:pic>
        <p:nvPicPr>
          <p:cNvPr id="24581" name="Picture 2" descr="The image consists of a visual representation and a caption. Visual representation. A curve is graphed on the x y coordinate plane. The graph has y axis symmetry. The curve is labeled f(x) = 1/(x^2 + 1). It enters the left of the viewing window in the second quadrant just above the negative x axis, goes up and to the right with increasing steepness, reaches a high point (0, 1) on the positive y axis, then goes down and to the right in the first quadrant with decreasing steepness, and exits the right of the viewing window above the positive x axis. lim_(x right arrow negative infinity) (f(x)) = 0. lim_(x right arrow infinity) (f(x)) = 0. Caption. f has a horizontal asymptote at y = 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9850" y="1484313"/>
            <a:ext cx="358457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Rectangle 7"/>
          <p:cNvSpPr>
            <a:spLocks noChangeArrowheads="1"/>
          </p:cNvSpPr>
          <p:nvPr/>
        </p:nvSpPr>
        <p:spPr bwMode="auto">
          <a:xfrm>
            <a:off x="6553200" y="45243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3.37</a:t>
            </a:r>
          </a:p>
        </p:txBody>
      </p:sp>
      <p:pic>
        <p:nvPicPr>
          <p:cNvPr id="24583" name="Picture 2" descr="f(x) = 1/(x^2 +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143125"/>
            <a:ext cx="21828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CFF2B19F-5051-4B6F-BC05-D0EAFC5505F7}" type="slidenum">
              <a:rPr lang="en-US" altLang="en-US" sz="1400" smtClean="0"/>
              <a:pPr>
                <a:spcBef>
                  <a:spcPct val="0"/>
                </a:spcBef>
                <a:buFontTx/>
                <a:buNone/>
              </a:pPr>
              <a:t>22</a:t>
            </a:fld>
            <a:endParaRPr lang="en-US" altLang="en-US" sz="1400" smtClean="0"/>
          </a:p>
        </p:txBody>
      </p:sp>
      <p:sp>
        <p:nvSpPr>
          <p:cNvPr id="25603" name="Text Box 2"/>
          <p:cNvSpPr txBox="1">
            <a:spLocks noChangeArrowheads="1"/>
          </p:cNvSpPr>
          <p:nvPr/>
        </p:nvSpPr>
        <p:spPr bwMode="auto">
          <a:xfrm>
            <a:off x="547688" y="492125"/>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2400">
                <a:solidFill>
                  <a:schemeClr val="bg1"/>
                </a:solidFill>
              </a:rPr>
              <a:t>Example 4 – </a:t>
            </a:r>
            <a:r>
              <a:rPr lang="en-US" altLang="en-US" sz="2400" i="1">
                <a:solidFill>
                  <a:schemeClr val="bg1"/>
                </a:solidFill>
              </a:rPr>
              <a:t>A Function with Two Horizontal Asymptotes</a:t>
            </a:r>
          </a:p>
        </p:txBody>
      </p:sp>
      <p:sp>
        <p:nvSpPr>
          <p:cNvPr id="25604" name="Rectangle 3"/>
          <p:cNvSpPr>
            <a:spLocks noChangeArrowheads="1"/>
          </p:cNvSpPr>
          <p:nvPr/>
        </p:nvSpPr>
        <p:spPr bwMode="auto">
          <a:xfrm>
            <a:off x="455613" y="1370013"/>
            <a:ext cx="2235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Find each limit.</a:t>
            </a:r>
          </a:p>
          <a:p>
            <a:pPr eaLnBrk="1" hangingPunct="1">
              <a:spcBef>
                <a:spcPct val="0"/>
              </a:spcBef>
              <a:buFontTx/>
              <a:buNone/>
            </a:pPr>
            <a:endParaRPr lang="en-US" altLang="en-US" sz="2400"/>
          </a:p>
          <a:p>
            <a:pPr eaLnBrk="1" hangingPunct="1">
              <a:spcBef>
                <a:spcPct val="0"/>
              </a:spcBef>
              <a:buFontTx/>
              <a:buNone/>
            </a:pPr>
            <a:endParaRPr lang="en-US" altLang="en-US" sz="2400">
              <a:solidFill>
                <a:srgbClr val="0073AE"/>
              </a:solidFill>
            </a:endParaRPr>
          </a:p>
          <a:p>
            <a:pPr eaLnBrk="1" hangingPunct="1">
              <a:spcBef>
                <a:spcPct val="0"/>
              </a:spcBef>
              <a:buFontTx/>
              <a:buNone/>
            </a:pPr>
            <a:endParaRPr lang="en-US" altLang="en-US" sz="2400"/>
          </a:p>
          <a:p>
            <a:pPr eaLnBrk="1" hangingPunct="1">
              <a:spcBef>
                <a:spcPct val="0"/>
              </a:spcBef>
              <a:buFontTx/>
              <a:buNone/>
            </a:pPr>
            <a:endParaRPr lang="en-US" altLang="en-US" sz="2400"/>
          </a:p>
          <a:p>
            <a:pPr eaLnBrk="1" hangingPunct="1">
              <a:spcBef>
                <a:spcPct val="0"/>
              </a:spcBef>
              <a:buFontTx/>
              <a:buNone/>
            </a:pPr>
            <a:endParaRPr lang="en-US" altLang="en-US" sz="2400"/>
          </a:p>
        </p:txBody>
      </p:sp>
      <p:pic>
        <p:nvPicPr>
          <p:cNvPr id="25605" name="Picture 6" descr="(item a). lim_(x right arrow infinity) ((3 x minus 2)/sqrt(2 x^2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438400"/>
            <a:ext cx="23907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7" descr="(item b). lim_(x right arrow negative infinity) ((3 x minus 2)/sqrt(2 x^2 +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4191000"/>
            <a:ext cx="2547937"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9B19BCF7-46D4-4BC6-B5F4-610ED0E7B962}" type="slidenum">
              <a:rPr lang="en-US" altLang="en-US" sz="1400" smtClean="0"/>
              <a:pPr>
                <a:spcBef>
                  <a:spcPct val="0"/>
                </a:spcBef>
                <a:buFontTx/>
                <a:buNone/>
              </a:pPr>
              <a:t>23</a:t>
            </a:fld>
            <a:endParaRPr lang="en-US" altLang="en-US" sz="1400" smtClean="0"/>
          </a:p>
        </p:txBody>
      </p:sp>
      <p:sp>
        <p:nvSpPr>
          <p:cNvPr id="72722" name="Text Box 18"/>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For </a:t>
            </a:r>
            <a:r>
              <a:rPr lang="en-US" altLang="en-US" sz="2400" i="1"/>
              <a:t>x</a:t>
            </a:r>
            <a:r>
              <a:rPr lang="en-US" altLang="en-US" sz="2400"/>
              <a:t> &gt; 0, you can write</a:t>
            </a:r>
          </a:p>
          <a:p>
            <a:pPr eaLnBrk="1" hangingPunct="1">
              <a:spcBef>
                <a:spcPct val="50000"/>
              </a:spcBef>
              <a:buFontTx/>
              <a:buNone/>
            </a:pPr>
            <a:r>
              <a:rPr lang="en-US" altLang="en-US" sz="2400"/>
              <a:t>So, dividing both the numerator and the denominator by </a:t>
            </a:r>
            <a:r>
              <a:rPr lang="en-US" altLang="en-US" sz="2400" i="1"/>
              <a:t>x</a:t>
            </a:r>
            <a:r>
              <a:rPr lang="en-US" altLang="en-US" sz="2400"/>
              <a:t> produces</a:t>
            </a:r>
          </a:p>
          <a:p>
            <a:pPr eaLnBrk="1" hangingPunct="1">
              <a:spcBef>
                <a:spcPct val="50000"/>
              </a:spcBef>
              <a:buFontTx/>
              <a:buNone/>
            </a:pPr>
            <a:endParaRPr lang="en-US" altLang="en-US" sz="2400"/>
          </a:p>
          <a:p>
            <a:pPr eaLnBrk="1" hangingPunct="1">
              <a:spcBef>
                <a:spcPct val="50000"/>
              </a:spcBef>
              <a:buFontTx/>
              <a:buNone/>
            </a:pPr>
            <a:endParaRPr lang="en-US" altLang="en-US" sz="2400"/>
          </a:p>
          <a:p>
            <a:pPr eaLnBrk="1" hangingPunct="1">
              <a:spcBef>
                <a:spcPct val="50000"/>
              </a:spcBef>
              <a:buFontTx/>
              <a:buNone/>
            </a:pPr>
            <a:endParaRPr lang="en-US" altLang="en-US" sz="1000"/>
          </a:p>
          <a:p>
            <a:pPr eaLnBrk="1" hangingPunct="1">
              <a:spcBef>
                <a:spcPct val="50000"/>
              </a:spcBef>
              <a:buFontTx/>
              <a:buNone/>
            </a:pPr>
            <a:endParaRPr lang="en-US" altLang="en-US" sz="1000"/>
          </a:p>
          <a:p>
            <a:pPr eaLnBrk="1" hangingPunct="1">
              <a:spcBef>
                <a:spcPct val="50000"/>
              </a:spcBef>
              <a:buFontTx/>
              <a:buNone/>
            </a:pPr>
            <a:r>
              <a:rPr lang="en-US" altLang="en-US" sz="2400"/>
              <a:t>and you can take the limit as follows.</a:t>
            </a:r>
          </a:p>
        </p:txBody>
      </p:sp>
      <p:sp>
        <p:nvSpPr>
          <p:cNvPr id="26628"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4(a) – </a:t>
            </a:r>
            <a:r>
              <a:rPr lang="en-US" altLang="en-US" sz="4000" i="1">
                <a:solidFill>
                  <a:schemeClr val="bg1"/>
                </a:solidFill>
              </a:rPr>
              <a:t>Solution </a:t>
            </a:r>
          </a:p>
        </p:txBody>
      </p:sp>
      <p:pic>
        <p:nvPicPr>
          <p:cNvPr id="72716" name="Picture 12" descr="(3 x minus 2)/sqrt(2 x^2 + 1) = ((3 x minus 2)/x)/(sqrt(2 x^2 + 1)/sqrt(x^2))&#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706688"/>
            <a:ext cx="2843213" cy="153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7" name="Picture 13" descr="= (3 minus 2/x)/sqrt((2 x^2 + 1)/(x^2)).&#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859088"/>
            <a:ext cx="1676400" cy="1404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18" name="Picture 14" descr=" = (3 minus 2/x)/sqrt(2 + 1/(x^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425" y="2859088"/>
            <a:ext cx="1535113" cy="14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3" name="Picture 19" descr="lim_(x right arrow infinity) ((3 x minus 2)/sqrt(2 x^2 + 1)).&#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5378450"/>
            <a:ext cx="17526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4" name="Picture 20" descr="= lim_(x right arrow infinity) ((3 minus 2/x)/sqrt(2 + 1/(x^2))).&#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62200" y="5073650"/>
            <a:ext cx="1981200" cy="132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5" name="Picture 21" descr="= (3 minus 0)/sqrt(2 + 0).&#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95800" y="5346700"/>
            <a:ext cx="129540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2726" name="Picture 22" descr="= 3/sqrt(2).&#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67400" y="5378450"/>
            <a:ext cx="762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Picture 2" descr="x = sqrt(x^2).&#10;"/>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814763" y="1325563"/>
            <a:ext cx="1260475"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2722">
                                            <p:txEl>
                                              <p:pRg st="1" end="1"/>
                                            </p:txEl>
                                          </p:spTgt>
                                        </p:tgtEl>
                                        <p:attrNameLst>
                                          <p:attrName>style.visibility</p:attrName>
                                        </p:attrNameLst>
                                      </p:cBhvr>
                                      <p:to>
                                        <p:strVal val="visible"/>
                                      </p:to>
                                    </p:set>
                                    <p:animEffect transition="in" filter="fade">
                                      <p:cBhvr>
                                        <p:cTn id="7" dur="1000"/>
                                        <p:tgtEl>
                                          <p:spTgt spid="72722">
                                            <p:txEl>
                                              <p:pRg st="1" end="1"/>
                                            </p:txEl>
                                          </p:spTgt>
                                        </p:tgtEl>
                                      </p:cBhvr>
                                    </p:animEffect>
                                    <p:anim calcmode="lin" valueType="num">
                                      <p:cBhvr>
                                        <p:cTn id="8" dur="1000" fill="hold"/>
                                        <p:tgtEl>
                                          <p:spTgt spid="72722">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2722">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2722">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2716"/>
                                        </p:tgtEl>
                                        <p:attrNameLst>
                                          <p:attrName>style.visibility</p:attrName>
                                        </p:attrNameLst>
                                      </p:cBhvr>
                                      <p:to>
                                        <p:strVal val="visible"/>
                                      </p:to>
                                    </p:set>
                                    <p:animEffect transition="in" filter="fade">
                                      <p:cBhvr>
                                        <p:cTn id="13" dur="1000"/>
                                        <p:tgtEl>
                                          <p:spTgt spid="72716"/>
                                        </p:tgtEl>
                                      </p:cBhvr>
                                    </p:animEffect>
                                    <p:anim calcmode="lin" valueType="num">
                                      <p:cBhvr>
                                        <p:cTn id="14" dur="1000" fill="hold"/>
                                        <p:tgtEl>
                                          <p:spTgt spid="72716"/>
                                        </p:tgtEl>
                                        <p:attrNameLst>
                                          <p:attrName>ppt_x</p:attrName>
                                        </p:attrNameLst>
                                      </p:cBhvr>
                                      <p:tavLst>
                                        <p:tav tm="0">
                                          <p:val>
                                            <p:strVal val="#ppt_x"/>
                                          </p:val>
                                        </p:tav>
                                        <p:tav tm="100000">
                                          <p:val>
                                            <p:strVal val="#ppt_x"/>
                                          </p:val>
                                        </p:tav>
                                      </p:tavLst>
                                    </p:anim>
                                    <p:anim calcmode="lin" valueType="num">
                                      <p:cBhvr>
                                        <p:cTn id="15" dur="900" decel="100000" fill="hold"/>
                                        <p:tgtEl>
                                          <p:spTgt spid="727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2716"/>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72717"/>
                                        </p:tgtEl>
                                        <p:attrNameLst>
                                          <p:attrName>style.visibility</p:attrName>
                                        </p:attrNameLst>
                                      </p:cBhvr>
                                      <p:to>
                                        <p:strVal val="visible"/>
                                      </p:to>
                                    </p:set>
                                    <p:animEffect transition="in" filter="fade">
                                      <p:cBhvr>
                                        <p:cTn id="21" dur="1000"/>
                                        <p:tgtEl>
                                          <p:spTgt spid="72717"/>
                                        </p:tgtEl>
                                      </p:cBhvr>
                                    </p:animEffect>
                                    <p:anim calcmode="lin" valueType="num">
                                      <p:cBhvr>
                                        <p:cTn id="22" dur="1000" fill="hold"/>
                                        <p:tgtEl>
                                          <p:spTgt spid="72717"/>
                                        </p:tgtEl>
                                        <p:attrNameLst>
                                          <p:attrName>ppt_x</p:attrName>
                                        </p:attrNameLst>
                                      </p:cBhvr>
                                      <p:tavLst>
                                        <p:tav tm="0">
                                          <p:val>
                                            <p:strVal val="#ppt_x"/>
                                          </p:val>
                                        </p:tav>
                                        <p:tav tm="100000">
                                          <p:val>
                                            <p:strVal val="#ppt_x"/>
                                          </p:val>
                                        </p:tav>
                                      </p:tavLst>
                                    </p:anim>
                                    <p:anim calcmode="lin" valueType="num">
                                      <p:cBhvr>
                                        <p:cTn id="23" dur="900" decel="100000" fill="hold"/>
                                        <p:tgtEl>
                                          <p:spTgt spid="7271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72717"/>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72718"/>
                                        </p:tgtEl>
                                        <p:attrNameLst>
                                          <p:attrName>style.visibility</p:attrName>
                                        </p:attrNameLst>
                                      </p:cBhvr>
                                      <p:to>
                                        <p:strVal val="visible"/>
                                      </p:to>
                                    </p:set>
                                    <p:animEffect transition="in" filter="fade">
                                      <p:cBhvr>
                                        <p:cTn id="29" dur="1000"/>
                                        <p:tgtEl>
                                          <p:spTgt spid="72718"/>
                                        </p:tgtEl>
                                      </p:cBhvr>
                                    </p:animEffect>
                                    <p:anim calcmode="lin" valueType="num">
                                      <p:cBhvr>
                                        <p:cTn id="30" dur="1000" fill="hold"/>
                                        <p:tgtEl>
                                          <p:spTgt spid="72718"/>
                                        </p:tgtEl>
                                        <p:attrNameLst>
                                          <p:attrName>ppt_x</p:attrName>
                                        </p:attrNameLst>
                                      </p:cBhvr>
                                      <p:tavLst>
                                        <p:tav tm="0">
                                          <p:val>
                                            <p:strVal val="#ppt_x"/>
                                          </p:val>
                                        </p:tav>
                                        <p:tav tm="100000">
                                          <p:val>
                                            <p:strVal val="#ppt_x"/>
                                          </p:val>
                                        </p:tav>
                                      </p:tavLst>
                                    </p:anim>
                                    <p:anim calcmode="lin" valueType="num">
                                      <p:cBhvr>
                                        <p:cTn id="31" dur="900" decel="100000" fill="hold"/>
                                        <p:tgtEl>
                                          <p:spTgt spid="7271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72718"/>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72722">
                                            <p:txEl>
                                              <p:pRg st="6" end="6"/>
                                            </p:txEl>
                                          </p:spTgt>
                                        </p:tgtEl>
                                        <p:attrNameLst>
                                          <p:attrName>style.visibility</p:attrName>
                                        </p:attrNameLst>
                                      </p:cBhvr>
                                      <p:to>
                                        <p:strVal val="visible"/>
                                      </p:to>
                                    </p:set>
                                    <p:animEffect transition="in" filter="fade">
                                      <p:cBhvr>
                                        <p:cTn id="37" dur="1000"/>
                                        <p:tgtEl>
                                          <p:spTgt spid="72722">
                                            <p:txEl>
                                              <p:pRg st="6" end="6"/>
                                            </p:txEl>
                                          </p:spTgt>
                                        </p:tgtEl>
                                      </p:cBhvr>
                                    </p:animEffect>
                                    <p:anim calcmode="lin" valueType="num">
                                      <p:cBhvr>
                                        <p:cTn id="38" dur="1000" fill="hold"/>
                                        <p:tgtEl>
                                          <p:spTgt spid="72722">
                                            <p:txEl>
                                              <p:pRg st="6" end="6"/>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72722">
                                            <p:txEl>
                                              <p:pRg st="6" end="6"/>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72722">
                                            <p:txEl>
                                              <p:pRg st="6" end="6"/>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72723"/>
                                        </p:tgtEl>
                                        <p:attrNameLst>
                                          <p:attrName>style.visibility</p:attrName>
                                        </p:attrNameLst>
                                      </p:cBhvr>
                                      <p:to>
                                        <p:strVal val="visible"/>
                                      </p:to>
                                    </p:set>
                                    <p:animEffect transition="in" filter="fade">
                                      <p:cBhvr>
                                        <p:cTn id="43" dur="1000"/>
                                        <p:tgtEl>
                                          <p:spTgt spid="72723"/>
                                        </p:tgtEl>
                                      </p:cBhvr>
                                    </p:animEffect>
                                    <p:anim calcmode="lin" valueType="num">
                                      <p:cBhvr>
                                        <p:cTn id="44" dur="1000" fill="hold"/>
                                        <p:tgtEl>
                                          <p:spTgt spid="72723"/>
                                        </p:tgtEl>
                                        <p:attrNameLst>
                                          <p:attrName>ppt_x</p:attrName>
                                        </p:attrNameLst>
                                      </p:cBhvr>
                                      <p:tavLst>
                                        <p:tav tm="0">
                                          <p:val>
                                            <p:strVal val="#ppt_x"/>
                                          </p:val>
                                        </p:tav>
                                        <p:tav tm="100000">
                                          <p:val>
                                            <p:strVal val="#ppt_x"/>
                                          </p:val>
                                        </p:tav>
                                      </p:tavLst>
                                    </p:anim>
                                    <p:anim calcmode="lin" valueType="num">
                                      <p:cBhvr>
                                        <p:cTn id="45" dur="900" decel="100000" fill="hold"/>
                                        <p:tgtEl>
                                          <p:spTgt spid="7272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72723"/>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72724"/>
                                        </p:tgtEl>
                                        <p:attrNameLst>
                                          <p:attrName>style.visibility</p:attrName>
                                        </p:attrNameLst>
                                      </p:cBhvr>
                                      <p:to>
                                        <p:strVal val="visible"/>
                                      </p:to>
                                    </p:set>
                                    <p:animEffect transition="in" filter="fade">
                                      <p:cBhvr>
                                        <p:cTn id="49" dur="1000"/>
                                        <p:tgtEl>
                                          <p:spTgt spid="72724"/>
                                        </p:tgtEl>
                                      </p:cBhvr>
                                    </p:animEffect>
                                    <p:anim calcmode="lin" valueType="num">
                                      <p:cBhvr>
                                        <p:cTn id="50" dur="1000" fill="hold"/>
                                        <p:tgtEl>
                                          <p:spTgt spid="72724"/>
                                        </p:tgtEl>
                                        <p:attrNameLst>
                                          <p:attrName>ppt_x</p:attrName>
                                        </p:attrNameLst>
                                      </p:cBhvr>
                                      <p:tavLst>
                                        <p:tav tm="0">
                                          <p:val>
                                            <p:strVal val="#ppt_x"/>
                                          </p:val>
                                        </p:tav>
                                        <p:tav tm="100000">
                                          <p:val>
                                            <p:strVal val="#ppt_x"/>
                                          </p:val>
                                        </p:tav>
                                      </p:tavLst>
                                    </p:anim>
                                    <p:anim calcmode="lin" valueType="num">
                                      <p:cBhvr>
                                        <p:cTn id="51" dur="900" decel="100000" fill="hold"/>
                                        <p:tgtEl>
                                          <p:spTgt spid="7272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72724"/>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7" presetClass="entr" presetSubtype="0" fill="hold" nodeType="clickEffect">
                                  <p:stCondLst>
                                    <p:cond delay="0"/>
                                  </p:stCondLst>
                                  <p:childTnLst>
                                    <p:set>
                                      <p:cBhvr>
                                        <p:cTn id="56" dur="1" fill="hold">
                                          <p:stCondLst>
                                            <p:cond delay="0"/>
                                          </p:stCondLst>
                                        </p:cTn>
                                        <p:tgtEl>
                                          <p:spTgt spid="72725"/>
                                        </p:tgtEl>
                                        <p:attrNameLst>
                                          <p:attrName>style.visibility</p:attrName>
                                        </p:attrNameLst>
                                      </p:cBhvr>
                                      <p:to>
                                        <p:strVal val="visible"/>
                                      </p:to>
                                    </p:set>
                                    <p:animEffect transition="in" filter="fade">
                                      <p:cBhvr>
                                        <p:cTn id="57" dur="1000"/>
                                        <p:tgtEl>
                                          <p:spTgt spid="72725"/>
                                        </p:tgtEl>
                                      </p:cBhvr>
                                    </p:animEffect>
                                    <p:anim calcmode="lin" valueType="num">
                                      <p:cBhvr>
                                        <p:cTn id="58" dur="1000" fill="hold"/>
                                        <p:tgtEl>
                                          <p:spTgt spid="72725"/>
                                        </p:tgtEl>
                                        <p:attrNameLst>
                                          <p:attrName>ppt_x</p:attrName>
                                        </p:attrNameLst>
                                      </p:cBhvr>
                                      <p:tavLst>
                                        <p:tav tm="0">
                                          <p:val>
                                            <p:strVal val="#ppt_x"/>
                                          </p:val>
                                        </p:tav>
                                        <p:tav tm="100000">
                                          <p:val>
                                            <p:strVal val="#ppt_x"/>
                                          </p:val>
                                        </p:tav>
                                      </p:tavLst>
                                    </p:anim>
                                    <p:anim calcmode="lin" valueType="num">
                                      <p:cBhvr>
                                        <p:cTn id="59" dur="900" decel="100000" fill="hold"/>
                                        <p:tgtEl>
                                          <p:spTgt spid="72725"/>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72725"/>
                                        </p:tgtEl>
                                        <p:attrNameLst>
                                          <p:attrName>ppt_y</p:attrName>
                                        </p:attrNameLst>
                                      </p:cBhvr>
                                      <p:tavLst>
                                        <p:tav tm="0">
                                          <p:val>
                                            <p:strVal val="#ppt_y-.03"/>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nodeType="clickEffect">
                                  <p:stCondLst>
                                    <p:cond delay="0"/>
                                  </p:stCondLst>
                                  <p:childTnLst>
                                    <p:set>
                                      <p:cBhvr>
                                        <p:cTn id="64" dur="1" fill="hold">
                                          <p:stCondLst>
                                            <p:cond delay="0"/>
                                          </p:stCondLst>
                                        </p:cTn>
                                        <p:tgtEl>
                                          <p:spTgt spid="72726"/>
                                        </p:tgtEl>
                                        <p:attrNameLst>
                                          <p:attrName>style.visibility</p:attrName>
                                        </p:attrNameLst>
                                      </p:cBhvr>
                                      <p:to>
                                        <p:strVal val="visible"/>
                                      </p:to>
                                    </p:set>
                                    <p:animEffect transition="in" filter="fade">
                                      <p:cBhvr>
                                        <p:cTn id="65" dur="1000"/>
                                        <p:tgtEl>
                                          <p:spTgt spid="72726"/>
                                        </p:tgtEl>
                                      </p:cBhvr>
                                    </p:animEffect>
                                    <p:anim calcmode="lin" valueType="num">
                                      <p:cBhvr>
                                        <p:cTn id="66" dur="1000" fill="hold"/>
                                        <p:tgtEl>
                                          <p:spTgt spid="72726"/>
                                        </p:tgtEl>
                                        <p:attrNameLst>
                                          <p:attrName>ppt_x</p:attrName>
                                        </p:attrNameLst>
                                      </p:cBhvr>
                                      <p:tavLst>
                                        <p:tav tm="0">
                                          <p:val>
                                            <p:strVal val="#ppt_x"/>
                                          </p:val>
                                        </p:tav>
                                        <p:tav tm="100000">
                                          <p:val>
                                            <p:strVal val="#ppt_x"/>
                                          </p:val>
                                        </p:tav>
                                      </p:tavLst>
                                    </p:anim>
                                    <p:anim calcmode="lin" valueType="num">
                                      <p:cBhvr>
                                        <p:cTn id="67" dur="900" decel="100000" fill="hold"/>
                                        <p:tgtEl>
                                          <p:spTgt spid="72726"/>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7272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451010FC-1886-4794-B491-6BE143A35739}" type="slidenum">
              <a:rPr lang="en-US" altLang="en-US" sz="1400" smtClean="0"/>
              <a:pPr>
                <a:spcBef>
                  <a:spcPct val="0"/>
                </a:spcBef>
                <a:buFontTx/>
                <a:buNone/>
              </a:pPr>
              <a:t>24</a:t>
            </a:fld>
            <a:endParaRPr lang="en-US" altLang="en-US" sz="1400" smtClean="0"/>
          </a:p>
        </p:txBody>
      </p:sp>
      <p:sp>
        <p:nvSpPr>
          <p:cNvPr id="82946" name="Text Box 2"/>
          <p:cNvSpPr txBox="1">
            <a:spLocks noChangeArrowheads="1"/>
          </p:cNvSpPr>
          <p:nvPr/>
        </p:nvSpPr>
        <p:spPr bwMode="auto">
          <a:xfrm>
            <a:off x="457200" y="1371600"/>
            <a:ext cx="82296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For </a:t>
            </a:r>
            <a:r>
              <a:rPr lang="en-US" altLang="en-US" sz="2400" i="1"/>
              <a:t>x</a:t>
            </a:r>
            <a:r>
              <a:rPr lang="en-US" altLang="en-US" sz="2400"/>
              <a:t> &lt; 0, you can write                   </a:t>
            </a:r>
          </a:p>
          <a:p>
            <a:pPr eaLnBrk="1" hangingPunct="1">
              <a:spcBef>
                <a:spcPct val="50000"/>
              </a:spcBef>
              <a:buFontTx/>
              <a:buNone/>
            </a:pPr>
            <a:r>
              <a:rPr lang="en-US" altLang="en-US" sz="2400"/>
              <a:t>So, dividing both the numerator and the denominator by </a:t>
            </a:r>
            <a:r>
              <a:rPr lang="en-US" altLang="en-US" sz="2400" i="1"/>
              <a:t>x</a:t>
            </a:r>
            <a:r>
              <a:rPr lang="en-US" altLang="en-US" sz="2400"/>
              <a:t> produces</a:t>
            </a:r>
          </a:p>
          <a:p>
            <a:pPr eaLnBrk="1" hangingPunct="1">
              <a:spcBef>
                <a:spcPct val="50000"/>
              </a:spcBef>
              <a:buFontTx/>
              <a:buNone/>
            </a:pPr>
            <a:endParaRPr lang="en-US" altLang="en-US" sz="2400"/>
          </a:p>
          <a:p>
            <a:pPr eaLnBrk="1" hangingPunct="1">
              <a:spcBef>
                <a:spcPct val="50000"/>
              </a:spcBef>
              <a:buFontTx/>
              <a:buNone/>
            </a:pPr>
            <a:endParaRPr lang="en-US" altLang="en-US" sz="2400"/>
          </a:p>
          <a:p>
            <a:pPr eaLnBrk="1" hangingPunct="1">
              <a:spcBef>
                <a:spcPct val="50000"/>
              </a:spcBef>
              <a:buFontTx/>
              <a:buNone/>
            </a:pPr>
            <a:endParaRPr lang="en-US" altLang="en-US" sz="2400"/>
          </a:p>
          <a:p>
            <a:pPr eaLnBrk="1" hangingPunct="1">
              <a:spcBef>
                <a:spcPct val="50000"/>
              </a:spcBef>
              <a:buFontTx/>
              <a:buNone/>
            </a:pPr>
            <a:r>
              <a:rPr lang="en-US" altLang="en-US" sz="2400"/>
              <a:t>and you can take the limit as follows.</a:t>
            </a:r>
          </a:p>
        </p:txBody>
      </p:sp>
      <p:sp>
        <p:nvSpPr>
          <p:cNvPr id="27652"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4(b) – </a:t>
            </a:r>
            <a:r>
              <a:rPr lang="en-US" altLang="en-US" sz="4000" i="1">
                <a:solidFill>
                  <a:schemeClr val="bg1"/>
                </a:solidFill>
              </a:rPr>
              <a:t>Solution </a:t>
            </a:r>
          </a:p>
        </p:txBody>
      </p:sp>
      <p:pic>
        <p:nvPicPr>
          <p:cNvPr id="82958" name="Picture 14" descr="(3 x minus 2)/sqrt(2 x^2 + 1) = ((3 x minus 2)/x)/(sqrt(2 x^2 + 1)/(negative sqrt(x^2))).&#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2744788"/>
            <a:ext cx="25955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59" name="Picture 15" descr="= (3 minus 2/x)/(negative sqrt((2 x^2 + 1)/(x^2))).&#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2759075"/>
            <a:ext cx="1819275"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0" name="Picture 16" descr="= (3 minus 2/x)/(negative sqrt(2 + 1/(x^2))).&#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2759075"/>
            <a:ext cx="1673225"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1" name="Picture 17" descr="lim_(x right arrow negative infinity) ((3 x minus 2)/sqrt(2 x^2 + 1)).&#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5372100"/>
            <a:ext cx="1755775"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2" name="Picture 18" descr="= lim_(x right arrow negative infinity) ((3 minus 2/x)/(negative sqrt(2 + 1/(x^2)))).&#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60625" y="5067300"/>
            <a:ext cx="233997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3" name="Picture 19" descr="= (3 minus 0)/(negative sqrt(2 + 0)).&#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3000" y="5341938"/>
            <a:ext cx="1371600"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64" name="Picture 20" descr="= negative 3/sqrt(2).&#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00800" y="5334000"/>
            <a:ext cx="9239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60" name="Text Box 22"/>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27661" name="Picture 23" descr="x = negative sqrt(x^2).&#10;"/>
          <p:cNvPicPr>
            <a:picLocks noChangeAspect="1" noChangeArrowheads="1"/>
          </p:cNvPicPr>
          <p:nvPr/>
        </p:nvPicPr>
        <p:blipFill>
          <a:blip r:embed="rId9">
            <a:extLst>
              <a:ext uri="{28A0092B-C50C-407E-A947-70E740481C1C}">
                <a14:useLocalDpi xmlns:a14="http://schemas.microsoft.com/office/drawing/2010/main" val="0"/>
              </a:ext>
            </a:extLst>
          </a:blip>
          <a:srcRect b="42455"/>
          <a:stretch>
            <a:fillRect/>
          </a:stretch>
        </p:blipFill>
        <p:spPr bwMode="auto">
          <a:xfrm>
            <a:off x="3702050" y="1395413"/>
            <a:ext cx="1600200"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82946">
                                            <p:txEl>
                                              <p:pRg st="1" end="1"/>
                                            </p:txEl>
                                          </p:spTgt>
                                        </p:tgtEl>
                                        <p:attrNameLst>
                                          <p:attrName>style.visibility</p:attrName>
                                        </p:attrNameLst>
                                      </p:cBhvr>
                                      <p:to>
                                        <p:strVal val="visible"/>
                                      </p:to>
                                    </p:set>
                                    <p:animEffect transition="in" filter="fade">
                                      <p:cBhvr>
                                        <p:cTn id="7" dur="1000"/>
                                        <p:tgtEl>
                                          <p:spTgt spid="82946">
                                            <p:txEl>
                                              <p:pRg st="1" end="1"/>
                                            </p:txEl>
                                          </p:spTgt>
                                        </p:tgtEl>
                                      </p:cBhvr>
                                    </p:animEffect>
                                    <p:anim calcmode="lin" valueType="num">
                                      <p:cBhvr>
                                        <p:cTn id="8" dur="1000" fill="hold"/>
                                        <p:tgtEl>
                                          <p:spTgt spid="82946">
                                            <p:txEl>
                                              <p:pRg st="1" end="1"/>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82946">
                                            <p:txEl>
                                              <p:pRg st="1" end="1"/>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2946">
                                            <p:txEl>
                                              <p:pRg st="1" end="1"/>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82958"/>
                                        </p:tgtEl>
                                        <p:attrNameLst>
                                          <p:attrName>style.visibility</p:attrName>
                                        </p:attrNameLst>
                                      </p:cBhvr>
                                      <p:to>
                                        <p:strVal val="visible"/>
                                      </p:to>
                                    </p:set>
                                    <p:animEffect transition="in" filter="fade">
                                      <p:cBhvr>
                                        <p:cTn id="13" dur="1000"/>
                                        <p:tgtEl>
                                          <p:spTgt spid="82958"/>
                                        </p:tgtEl>
                                      </p:cBhvr>
                                    </p:animEffect>
                                    <p:anim calcmode="lin" valueType="num">
                                      <p:cBhvr>
                                        <p:cTn id="14" dur="1000" fill="hold"/>
                                        <p:tgtEl>
                                          <p:spTgt spid="82958"/>
                                        </p:tgtEl>
                                        <p:attrNameLst>
                                          <p:attrName>ppt_x</p:attrName>
                                        </p:attrNameLst>
                                      </p:cBhvr>
                                      <p:tavLst>
                                        <p:tav tm="0">
                                          <p:val>
                                            <p:strVal val="#ppt_x"/>
                                          </p:val>
                                        </p:tav>
                                        <p:tav tm="100000">
                                          <p:val>
                                            <p:strVal val="#ppt_x"/>
                                          </p:val>
                                        </p:tav>
                                      </p:tavLst>
                                    </p:anim>
                                    <p:anim calcmode="lin" valueType="num">
                                      <p:cBhvr>
                                        <p:cTn id="15" dur="900" decel="100000" fill="hold"/>
                                        <p:tgtEl>
                                          <p:spTgt spid="82958"/>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82958"/>
                                        </p:tgtEl>
                                        <p:attrNameLst>
                                          <p:attrName>ppt_y</p:attrName>
                                        </p:attrNameLst>
                                      </p:cBhvr>
                                      <p:tavLst>
                                        <p:tav tm="0">
                                          <p:val>
                                            <p:strVal val="#ppt_y-.03"/>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7" presetClass="entr" presetSubtype="0" fill="hold" nodeType="clickEffect">
                                  <p:stCondLst>
                                    <p:cond delay="0"/>
                                  </p:stCondLst>
                                  <p:childTnLst>
                                    <p:set>
                                      <p:cBhvr>
                                        <p:cTn id="20" dur="1" fill="hold">
                                          <p:stCondLst>
                                            <p:cond delay="0"/>
                                          </p:stCondLst>
                                        </p:cTn>
                                        <p:tgtEl>
                                          <p:spTgt spid="82959"/>
                                        </p:tgtEl>
                                        <p:attrNameLst>
                                          <p:attrName>style.visibility</p:attrName>
                                        </p:attrNameLst>
                                      </p:cBhvr>
                                      <p:to>
                                        <p:strVal val="visible"/>
                                      </p:to>
                                    </p:set>
                                    <p:animEffect transition="in" filter="fade">
                                      <p:cBhvr>
                                        <p:cTn id="21" dur="1000"/>
                                        <p:tgtEl>
                                          <p:spTgt spid="82959"/>
                                        </p:tgtEl>
                                      </p:cBhvr>
                                    </p:animEffect>
                                    <p:anim calcmode="lin" valueType="num">
                                      <p:cBhvr>
                                        <p:cTn id="22" dur="1000" fill="hold"/>
                                        <p:tgtEl>
                                          <p:spTgt spid="82959"/>
                                        </p:tgtEl>
                                        <p:attrNameLst>
                                          <p:attrName>ppt_x</p:attrName>
                                        </p:attrNameLst>
                                      </p:cBhvr>
                                      <p:tavLst>
                                        <p:tav tm="0">
                                          <p:val>
                                            <p:strVal val="#ppt_x"/>
                                          </p:val>
                                        </p:tav>
                                        <p:tav tm="100000">
                                          <p:val>
                                            <p:strVal val="#ppt_x"/>
                                          </p:val>
                                        </p:tav>
                                      </p:tavLst>
                                    </p:anim>
                                    <p:anim calcmode="lin" valueType="num">
                                      <p:cBhvr>
                                        <p:cTn id="23" dur="900" decel="100000" fill="hold"/>
                                        <p:tgtEl>
                                          <p:spTgt spid="8295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82959"/>
                                        </p:tgtEl>
                                        <p:attrNameLst>
                                          <p:attrName>ppt_y</p:attrName>
                                        </p:attrNameLst>
                                      </p:cBhvr>
                                      <p:tavLst>
                                        <p:tav tm="0">
                                          <p:val>
                                            <p:strVal val="#ppt_y-.03"/>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37" presetClass="entr" presetSubtype="0" fill="hold" nodeType="clickEffect">
                                  <p:stCondLst>
                                    <p:cond delay="0"/>
                                  </p:stCondLst>
                                  <p:childTnLst>
                                    <p:set>
                                      <p:cBhvr>
                                        <p:cTn id="28" dur="1" fill="hold">
                                          <p:stCondLst>
                                            <p:cond delay="0"/>
                                          </p:stCondLst>
                                        </p:cTn>
                                        <p:tgtEl>
                                          <p:spTgt spid="82960"/>
                                        </p:tgtEl>
                                        <p:attrNameLst>
                                          <p:attrName>style.visibility</p:attrName>
                                        </p:attrNameLst>
                                      </p:cBhvr>
                                      <p:to>
                                        <p:strVal val="visible"/>
                                      </p:to>
                                    </p:set>
                                    <p:animEffect transition="in" filter="fade">
                                      <p:cBhvr>
                                        <p:cTn id="29" dur="1000"/>
                                        <p:tgtEl>
                                          <p:spTgt spid="82960"/>
                                        </p:tgtEl>
                                      </p:cBhvr>
                                    </p:animEffect>
                                    <p:anim calcmode="lin" valueType="num">
                                      <p:cBhvr>
                                        <p:cTn id="30" dur="1000" fill="hold"/>
                                        <p:tgtEl>
                                          <p:spTgt spid="82960"/>
                                        </p:tgtEl>
                                        <p:attrNameLst>
                                          <p:attrName>ppt_x</p:attrName>
                                        </p:attrNameLst>
                                      </p:cBhvr>
                                      <p:tavLst>
                                        <p:tav tm="0">
                                          <p:val>
                                            <p:strVal val="#ppt_x"/>
                                          </p:val>
                                        </p:tav>
                                        <p:tav tm="100000">
                                          <p:val>
                                            <p:strVal val="#ppt_x"/>
                                          </p:val>
                                        </p:tav>
                                      </p:tavLst>
                                    </p:anim>
                                    <p:anim calcmode="lin" valueType="num">
                                      <p:cBhvr>
                                        <p:cTn id="31" dur="900" decel="100000" fill="hold"/>
                                        <p:tgtEl>
                                          <p:spTgt spid="82960"/>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2960"/>
                                        </p:tgtEl>
                                        <p:attrNameLst>
                                          <p:attrName>ppt_y</p:attrName>
                                        </p:attrNameLst>
                                      </p:cBhvr>
                                      <p:tavLst>
                                        <p:tav tm="0">
                                          <p:val>
                                            <p:strVal val="#ppt_y-.03"/>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nodeType="clickEffect">
                                  <p:stCondLst>
                                    <p:cond delay="0"/>
                                  </p:stCondLst>
                                  <p:childTnLst>
                                    <p:set>
                                      <p:cBhvr>
                                        <p:cTn id="36" dur="1" fill="hold">
                                          <p:stCondLst>
                                            <p:cond delay="0"/>
                                          </p:stCondLst>
                                        </p:cTn>
                                        <p:tgtEl>
                                          <p:spTgt spid="82946">
                                            <p:txEl>
                                              <p:pRg st="5" end="5"/>
                                            </p:txEl>
                                          </p:spTgt>
                                        </p:tgtEl>
                                        <p:attrNameLst>
                                          <p:attrName>style.visibility</p:attrName>
                                        </p:attrNameLst>
                                      </p:cBhvr>
                                      <p:to>
                                        <p:strVal val="visible"/>
                                      </p:to>
                                    </p:set>
                                    <p:animEffect transition="in" filter="fade">
                                      <p:cBhvr>
                                        <p:cTn id="37" dur="1000"/>
                                        <p:tgtEl>
                                          <p:spTgt spid="82946">
                                            <p:txEl>
                                              <p:pRg st="5" end="5"/>
                                            </p:txEl>
                                          </p:spTgt>
                                        </p:tgtEl>
                                      </p:cBhvr>
                                    </p:animEffect>
                                    <p:anim calcmode="lin" valueType="num">
                                      <p:cBhvr>
                                        <p:cTn id="38" dur="1000" fill="hold"/>
                                        <p:tgtEl>
                                          <p:spTgt spid="82946">
                                            <p:txEl>
                                              <p:pRg st="5" end="5"/>
                                            </p:txEl>
                                          </p:spTgt>
                                        </p:tgtEl>
                                        <p:attrNameLst>
                                          <p:attrName>ppt_x</p:attrName>
                                        </p:attrNameLst>
                                      </p:cBhvr>
                                      <p:tavLst>
                                        <p:tav tm="0">
                                          <p:val>
                                            <p:strVal val="#ppt_x"/>
                                          </p:val>
                                        </p:tav>
                                        <p:tav tm="100000">
                                          <p:val>
                                            <p:strVal val="#ppt_x"/>
                                          </p:val>
                                        </p:tav>
                                      </p:tavLst>
                                    </p:anim>
                                    <p:anim calcmode="lin" valueType="num">
                                      <p:cBhvr>
                                        <p:cTn id="39" dur="900" decel="100000" fill="hold"/>
                                        <p:tgtEl>
                                          <p:spTgt spid="82946">
                                            <p:txEl>
                                              <p:pRg st="5" end="5"/>
                                            </p:txEl>
                                          </p:spTgt>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2946">
                                            <p:txEl>
                                              <p:pRg st="5" end="5"/>
                                            </p:txEl>
                                          </p:spTgt>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82961"/>
                                        </p:tgtEl>
                                        <p:attrNameLst>
                                          <p:attrName>style.visibility</p:attrName>
                                        </p:attrNameLst>
                                      </p:cBhvr>
                                      <p:to>
                                        <p:strVal val="visible"/>
                                      </p:to>
                                    </p:set>
                                    <p:animEffect transition="in" filter="fade">
                                      <p:cBhvr>
                                        <p:cTn id="43" dur="1000"/>
                                        <p:tgtEl>
                                          <p:spTgt spid="82961"/>
                                        </p:tgtEl>
                                      </p:cBhvr>
                                    </p:animEffect>
                                    <p:anim calcmode="lin" valueType="num">
                                      <p:cBhvr>
                                        <p:cTn id="44" dur="1000" fill="hold"/>
                                        <p:tgtEl>
                                          <p:spTgt spid="82961"/>
                                        </p:tgtEl>
                                        <p:attrNameLst>
                                          <p:attrName>ppt_x</p:attrName>
                                        </p:attrNameLst>
                                      </p:cBhvr>
                                      <p:tavLst>
                                        <p:tav tm="0">
                                          <p:val>
                                            <p:strVal val="#ppt_x"/>
                                          </p:val>
                                        </p:tav>
                                        <p:tav tm="100000">
                                          <p:val>
                                            <p:strVal val="#ppt_x"/>
                                          </p:val>
                                        </p:tav>
                                      </p:tavLst>
                                    </p:anim>
                                    <p:anim calcmode="lin" valueType="num">
                                      <p:cBhvr>
                                        <p:cTn id="45" dur="900" decel="100000" fill="hold"/>
                                        <p:tgtEl>
                                          <p:spTgt spid="8296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82961"/>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0"/>
                                  </p:stCondLst>
                                  <p:childTnLst>
                                    <p:set>
                                      <p:cBhvr>
                                        <p:cTn id="48" dur="1" fill="hold">
                                          <p:stCondLst>
                                            <p:cond delay="0"/>
                                          </p:stCondLst>
                                        </p:cTn>
                                        <p:tgtEl>
                                          <p:spTgt spid="82962"/>
                                        </p:tgtEl>
                                        <p:attrNameLst>
                                          <p:attrName>style.visibility</p:attrName>
                                        </p:attrNameLst>
                                      </p:cBhvr>
                                      <p:to>
                                        <p:strVal val="visible"/>
                                      </p:to>
                                    </p:set>
                                    <p:animEffect transition="in" filter="fade">
                                      <p:cBhvr>
                                        <p:cTn id="49" dur="1000"/>
                                        <p:tgtEl>
                                          <p:spTgt spid="82962"/>
                                        </p:tgtEl>
                                      </p:cBhvr>
                                    </p:animEffect>
                                    <p:anim calcmode="lin" valueType="num">
                                      <p:cBhvr>
                                        <p:cTn id="50" dur="1000" fill="hold"/>
                                        <p:tgtEl>
                                          <p:spTgt spid="82962"/>
                                        </p:tgtEl>
                                        <p:attrNameLst>
                                          <p:attrName>ppt_x</p:attrName>
                                        </p:attrNameLst>
                                      </p:cBhvr>
                                      <p:tavLst>
                                        <p:tav tm="0">
                                          <p:val>
                                            <p:strVal val="#ppt_x"/>
                                          </p:val>
                                        </p:tav>
                                        <p:tav tm="100000">
                                          <p:val>
                                            <p:strVal val="#ppt_x"/>
                                          </p:val>
                                        </p:tav>
                                      </p:tavLst>
                                    </p:anim>
                                    <p:anim calcmode="lin" valueType="num">
                                      <p:cBhvr>
                                        <p:cTn id="51" dur="900" decel="100000" fill="hold"/>
                                        <p:tgtEl>
                                          <p:spTgt spid="8296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82962"/>
                                        </p:tgtEl>
                                        <p:attrNameLst>
                                          <p:attrName>ppt_y</p:attrName>
                                        </p:attrNameLst>
                                      </p:cBhvr>
                                      <p:tavLst>
                                        <p:tav tm="0">
                                          <p:val>
                                            <p:strVal val="#ppt_y-.03"/>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37" presetClass="entr" presetSubtype="0" fill="hold" nodeType="clickEffect">
                                  <p:stCondLst>
                                    <p:cond delay="0"/>
                                  </p:stCondLst>
                                  <p:childTnLst>
                                    <p:set>
                                      <p:cBhvr>
                                        <p:cTn id="56" dur="1" fill="hold">
                                          <p:stCondLst>
                                            <p:cond delay="0"/>
                                          </p:stCondLst>
                                        </p:cTn>
                                        <p:tgtEl>
                                          <p:spTgt spid="82963"/>
                                        </p:tgtEl>
                                        <p:attrNameLst>
                                          <p:attrName>style.visibility</p:attrName>
                                        </p:attrNameLst>
                                      </p:cBhvr>
                                      <p:to>
                                        <p:strVal val="visible"/>
                                      </p:to>
                                    </p:set>
                                    <p:animEffect transition="in" filter="fade">
                                      <p:cBhvr>
                                        <p:cTn id="57" dur="1000"/>
                                        <p:tgtEl>
                                          <p:spTgt spid="82963"/>
                                        </p:tgtEl>
                                      </p:cBhvr>
                                    </p:animEffect>
                                    <p:anim calcmode="lin" valueType="num">
                                      <p:cBhvr>
                                        <p:cTn id="58" dur="1000" fill="hold"/>
                                        <p:tgtEl>
                                          <p:spTgt spid="82963"/>
                                        </p:tgtEl>
                                        <p:attrNameLst>
                                          <p:attrName>ppt_x</p:attrName>
                                        </p:attrNameLst>
                                      </p:cBhvr>
                                      <p:tavLst>
                                        <p:tav tm="0">
                                          <p:val>
                                            <p:strVal val="#ppt_x"/>
                                          </p:val>
                                        </p:tav>
                                        <p:tav tm="100000">
                                          <p:val>
                                            <p:strVal val="#ppt_x"/>
                                          </p:val>
                                        </p:tav>
                                      </p:tavLst>
                                    </p:anim>
                                    <p:anim calcmode="lin" valueType="num">
                                      <p:cBhvr>
                                        <p:cTn id="59" dur="900" decel="100000" fill="hold"/>
                                        <p:tgtEl>
                                          <p:spTgt spid="8296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82963"/>
                                        </p:tgtEl>
                                        <p:attrNameLst>
                                          <p:attrName>ppt_y</p:attrName>
                                        </p:attrNameLst>
                                      </p:cBhvr>
                                      <p:tavLst>
                                        <p:tav tm="0">
                                          <p:val>
                                            <p:strVal val="#ppt_y-.03"/>
                                          </p:val>
                                        </p:tav>
                                        <p:tav tm="100000">
                                          <p:val>
                                            <p:strVal val="#ppt_y"/>
                                          </p:val>
                                        </p:tav>
                                      </p:tavLst>
                                    </p:anim>
                                  </p:childTnLst>
                                </p:cTn>
                              </p:par>
                            </p:childTnLst>
                          </p:cTn>
                        </p:par>
                      </p:childTnLst>
                    </p:cTn>
                  </p:par>
                  <p:par>
                    <p:cTn id="61" fill="hold" nodeType="clickPar">
                      <p:stCondLst>
                        <p:cond delay="indefinite"/>
                      </p:stCondLst>
                      <p:childTnLst>
                        <p:par>
                          <p:cTn id="62" fill="hold" nodeType="withGroup">
                            <p:stCondLst>
                              <p:cond delay="0"/>
                            </p:stCondLst>
                            <p:childTnLst>
                              <p:par>
                                <p:cTn id="63" presetID="37" presetClass="entr" presetSubtype="0" fill="hold" nodeType="clickEffect">
                                  <p:stCondLst>
                                    <p:cond delay="0"/>
                                  </p:stCondLst>
                                  <p:childTnLst>
                                    <p:set>
                                      <p:cBhvr>
                                        <p:cTn id="64" dur="1" fill="hold">
                                          <p:stCondLst>
                                            <p:cond delay="0"/>
                                          </p:stCondLst>
                                        </p:cTn>
                                        <p:tgtEl>
                                          <p:spTgt spid="82964"/>
                                        </p:tgtEl>
                                        <p:attrNameLst>
                                          <p:attrName>style.visibility</p:attrName>
                                        </p:attrNameLst>
                                      </p:cBhvr>
                                      <p:to>
                                        <p:strVal val="visible"/>
                                      </p:to>
                                    </p:set>
                                    <p:animEffect transition="in" filter="fade">
                                      <p:cBhvr>
                                        <p:cTn id="65" dur="1000"/>
                                        <p:tgtEl>
                                          <p:spTgt spid="82964"/>
                                        </p:tgtEl>
                                      </p:cBhvr>
                                    </p:animEffect>
                                    <p:anim calcmode="lin" valueType="num">
                                      <p:cBhvr>
                                        <p:cTn id="66" dur="1000" fill="hold"/>
                                        <p:tgtEl>
                                          <p:spTgt spid="82964"/>
                                        </p:tgtEl>
                                        <p:attrNameLst>
                                          <p:attrName>ppt_x</p:attrName>
                                        </p:attrNameLst>
                                      </p:cBhvr>
                                      <p:tavLst>
                                        <p:tav tm="0">
                                          <p:val>
                                            <p:strVal val="#ppt_x"/>
                                          </p:val>
                                        </p:tav>
                                        <p:tav tm="100000">
                                          <p:val>
                                            <p:strVal val="#ppt_x"/>
                                          </p:val>
                                        </p:tav>
                                      </p:tavLst>
                                    </p:anim>
                                    <p:anim calcmode="lin" valueType="num">
                                      <p:cBhvr>
                                        <p:cTn id="67" dur="900" decel="100000" fill="hold"/>
                                        <p:tgtEl>
                                          <p:spTgt spid="8296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8296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B76339B-5126-4947-9C08-C0A77BC9CF0F}" type="slidenum">
              <a:rPr lang="en-US" altLang="en-US" sz="1400" smtClean="0"/>
              <a:pPr>
                <a:spcBef>
                  <a:spcPct val="0"/>
                </a:spcBef>
                <a:buFontTx/>
                <a:buNone/>
              </a:pPr>
              <a:t>25</a:t>
            </a:fld>
            <a:endParaRPr lang="en-US" altLang="en-US" sz="1400" smtClean="0"/>
          </a:p>
        </p:txBody>
      </p:sp>
      <p:sp>
        <p:nvSpPr>
          <p:cNvPr id="28675" name="Text Box 12"/>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a:t>The graph of                                         is shown </a:t>
            </a:r>
          </a:p>
          <a:p>
            <a:pPr eaLnBrk="1" hangingPunct="1">
              <a:spcBef>
                <a:spcPct val="50000"/>
              </a:spcBef>
              <a:buFontTx/>
              <a:buNone/>
            </a:pPr>
            <a:r>
              <a:rPr lang="en-US" altLang="en-US" sz="2400"/>
              <a:t>in Figure 3.38.</a:t>
            </a:r>
          </a:p>
        </p:txBody>
      </p:sp>
      <p:sp>
        <p:nvSpPr>
          <p:cNvPr id="28676"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4(b) – </a:t>
            </a:r>
            <a:r>
              <a:rPr lang="en-US" altLang="en-US" sz="4000" i="1">
                <a:solidFill>
                  <a:schemeClr val="bg1"/>
                </a:solidFill>
              </a:rPr>
              <a:t>Solution </a:t>
            </a:r>
          </a:p>
        </p:txBody>
      </p:sp>
      <p:pic>
        <p:nvPicPr>
          <p:cNvPr id="28677" name="Picture 9" descr="f(x) = (3x minus 2)/sqrt(2 x^2 + 1).&#10;"/>
          <p:cNvPicPr>
            <a:picLocks noChangeAspect="1" noChangeArrowheads="1"/>
          </p:cNvPicPr>
          <p:nvPr/>
        </p:nvPicPr>
        <p:blipFill>
          <a:blip r:embed="rId2">
            <a:extLst>
              <a:ext uri="{28A0092B-C50C-407E-A947-70E740481C1C}">
                <a14:useLocalDpi xmlns:a14="http://schemas.microsoft.com/office/drawing/2010/main" val="0"/>
              </a:ext>
            </a:extLst>
          </a:blip>
          <a:srcRect l="20490" t="9792" r="36981" b="6120"/>
          <a:stretch>
            <a:fillRect/>
          </a:stretch>
        </p:blipFill>
        <p:spPr bwMode="auto">
          <a:xfrm>
            <a:off x="2363788" y="1433513"/>
            <a:ext cx="3198812"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11"/>
          <p:cNvSpPr txBox="1">
            <a:spLocks noChangeArrowheads="1"/>
          </p:cNvSpPr>
          <p:nvPr/>
        </p:nvSpPr>
        <p:spPr bwMode="auto">
          <a:xfrm>
            <a:off x="4116388" y="6248400"/>
            <a:ext cx="989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3.38</a:t>
            </a:r>
          </a:p>
        </p:txBody>
      </p:sp>
      <p:sp>
        <p:nvSpPr>
          <p:cNvPr id="28679" name="Text Box 13"/>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28680" name="Picture 14" descr="The image consists of a visual representation and a caption. Visual representation. A curve is graphed on the x y coordinate plane. It is labeled f(x) = (3 x minus 2)/sqrt(2 x^2 + 1). It enters the left of the viewing window in the third quadrant just below the horizontal dashed line y = negative 3/sqrt(2), goes down and to the right with increasing steepness, reaches a low point, then goes up and to the right, intersects the negative y axis at (0, negative 2), passes through the fourth quadrant, enters the first quadrant, goes further up and to the right with decreasing steepness, and exits the right of the viewing window under the horizontal dashed line y = 3/sqrt(2). y = negative 3/sqrt(2) is the horizontal asymptote to the left. y = 3/sqrt(2) is the horizontal asymptote to the right. Caption. Functions that are not rational may have different right and left horizontal asymptote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133600"/>
            <a:ext cx="327660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3776FE8-283E-47A9-B689-F14C32133456}" type="slidenum">
              <a:rPr lang="en-US" altLang="en-US" sz="1400" smtClean="0"/>
              <a:pPr>
                <a:spcBef>
                  <a:spcPct val="0"/>
                </a:spcBef>
                <a:buFontTx/>
                <a:buNone/>
              </a:pPr>
              <a:t>26</a:t>
            </a:fld>
            <a:endParaRPr lang="en-US" altLang="en-US" sz="1400" smtClean="0"/>
          </a:p>
        </p:txBody>
      </p:sp>
      <p:sp>
        <p:nvSpPr>
          <p:cNvPr id="29699"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r>
              <a:rPr lang="en-US" altLang="en-US" sz="4000"/>
              <a:t>Infinite Limits at Infinity</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82F8774-A03A-4CEF-9974-0D2093025E20}" type="slidenum">
              <a:rPr lang="en-US" altLang="en-US" sz="1400" smtClean="0"/>
              <a:pPr>
                <a:spcBef>
                  <a:spcPct val="0"/>
                </a:spcBef>
                <a:buFontTx/>
                <a:buNone/>
              </a:pPr>
              <a:t>27</a:t>
            </a:fld>
            <a:endParaRPr lang="en-US" altLang="en-US" sz="1400" smtClean="0"/>
          </a:p>
        </p:txBody>
      </p:sp>
      <p:sp>
        <p:nvSpPr>
          <p:cNvPr id="30723"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Infinite Limits at Infinity</a:t>
            </a:r>
          </a:p>
        </p:txBody>
      </p:sp>
      <p:sp>
        <p:nvSpPr>
          <p:cNvPr id="30724" name="TextBox 6"/>
          <p:cNvSpPr txBox="1">
            <a:spLocks noChangeArrowheads="1"/>
          </p:cNvSpPr>
          <p:nvPr/>
        </p:nvSpPr>
        <p:spPr bwMode="auto">
          <a:xfrm>
            <a:off x="457200" y="1371600"/>
            <a:ext cx="8229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Many functions do not approach a finite limit as </a:t>
            </a:r>
            <a:r>
              <a:rPr lang="en-US" altLang="en-US" sz="2400" i="1"/>
              <a:t>x </a:t>
            </a:r>
            <a:r>
              <a:rPr lang="en-US" altLang="en-US" sz="2400"/>
              <a:t>increases (or decreases) without bound. For instance, no polynomial function has a finite limit at infinity. The next definition is used to describe the behavior of polynomial and other functions at infinity.</a:t>
            </a:r>
          </a:p>
        </p:txBody>
      </p:sp>
      <p:pic>
        <p:nvPicPr>
          <p:cNvPr id="30725" name="Picture 6" descr="Definition of infinite limits at infinity. Let f be a function defined on the interval (a, infinity). (item 1). The statement lim_(x right arrow infinity) (f(x)) = infinity means that for each positive number M, there is a corresponding number N &gt; 0 such that f(x) &gt; M whenever x &gt; N. (item 2). The statement lim_(x right arrow infinity) (f(x)) = negative infinity means that for each negative number M, there is a corresponding number N &gt; 0 such that f(x) &lt; M whenever x &gt; N. Similar definitions can be given for the statements lim_(x right arrow negative infinity) (f(x)) = infinity and lim_(x right arrow negative infinity) (f(x)) = negative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490913"/>
            <a:ext cx="6858000" cy="3062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110000"/>
              </a:lnSpc>
              <a:defRPr/>
            </a:pPr>
            <a:r>
              <a:rPr lang="en-US" sz="2400" dirty="0">
                <a:latin typeface="Arial" charset="0"/>
              </a:rPr>
              <a:t>Find each limit.</a:t>
            </a:r>
          </a:p>
          <a:p>
            <a:pPr marL="342900" indent="-342900" eaLnBrk="1" hangingPunct="1">
              <a:lnSpc>
                <a:spcPct val="110000"/>
              </a:lnSpc>
              <a:defRPr/>
            </a:pPr>
            <a:endParaRPr lang="en-US" sz="2400" dirty="0">
              <a:latin typeface="Arial" charset="0"/>
            </a:endParaRPr>
          </a:p>
          <a:p>
            <a:pPr marL="342900" indent="-342900" eaLnBrk="1" hangingPunct="1">
              <a:lnSpc>
                <a:spcPct val="110000"/>
              </a:lnSpc>
              <a:defRPr/>
            </a:pPr>
            <a:endParaRPr lang="en-US" sz="2400" dirty="0">
              <a:latin typeface="Arial" charset="0"/>
            </a:endParaRPr>
          </a:p>
          <a:p>
            <a:pPr eaLnBrk="1" hangingPunct="1">
              <a:lnSpc>
                <a:spcPct val="110000"/>
              </a:lnSpc>
              <a:spcBef>
                <a:spcPct val="20000"/>
              </a:spcBef>
              <a:defRPr/>
            </a:pPr>
            <a:endParaRPr lang="en-US" sz="2400" dirty="0">
              <a:solidFill>
                <a:srgbClr val="D7181E"/>
              </a:solidFill>
              <a:latin typeface="Arial" charset="0"/>
              <a:cs typeface="Arial" charset="0"/>
            </a:endParaRPr>
          </a:p>
          <a:p>
            <a:pPr eaLnBrk="1" hangingPunct="1">
              <a:lnSpc>
                <a:spcPct val="110000"/>
              </a:lnSpc>
              <a:spcBef>
                <a:spcPct val="20000"/>
              </a:spcBef>
              <a:defRPr/>
            </a:pPr>
            <a:r>
              <a:rPr lang="en-US" sz="2400" dirty="0">
                <a:solidFill>
                  <a:srgbClr val="D7181E"/>
                </a:solidFill>
                <a:latin typeface="Arial" charset="0"/>
                <a:cs typeface="Arial" charset="0"/>
              </a:rPr>
              <a:t>Solution:</a:t>
            </a:r>
            <a:endParaRPr lang="en-US" sz="2400" b="1" dirty="0">
              <a:solidFill>
                <a:srgbClr val="D7181E"/>
              </a:solidFill>
              <a:latin typeface="Arial" charset="0"/>
              <a:cs typeface="Arial" charset="0"/>
            </a:endParaRPr>
          </a:p>
          <a:p>
            <a:pPr eaLnBrk="1" hangingPunct="1">
              <a:lnSpc>
                <a:spcPct val="110000"/>
              </a:lnSpc>
              <a:defRPr/>
            </a:pPr>
            <a:r>
              <a:rPr lang="en-US" sz="2400" b="1" dirty="0">
                <a:latin typeface="Arial" charset="0"/>
              </a:rPr>
              <a:t>a.</a:t>
            </a:r>
            <a:r>
              <a:rPr lang="en-US" sz="2400" dirty="0">
                <a:latin typeface="Arial" charset="0"/>
              </a:rPr>
              <a:t> As </a:t>
            </a:r>
            <a:r>
              <a:rPr lang="en-US" sz="2400" i="1" dirty="0">
                <a:latin typeface="Arial" charset="0"/>
              </a:rPr>
              <a:t>x</a:t>
            </a:r>
            <a:r>
              <a:rPr lang="en-US" sz="2400" dirty="0">
                <a:latin typeface="Arial" charset="0"/>
              </a:rPr>
              <a:t> increases without bound, </a:t>
            </a:r>
            <a:r>
              <a:rPr lang="en-US" sz="2400" i="1" dirty="0">
                <a:latin typeface="Arial" charset="0"/>
              </a:rPr>
              <a:t>x</a:t>
            </a:r>
            <a:r>
              <a:rPr lang="en-US" sz="2400" baseline="30000" dirty="0">
                <a:latin typeface="Arial" charset="0"/>
              </a:rPr>
              <a:t>3</a:t>
            </a:r>
            <a:r>
              <a:rPr lang="en-US" sz="2400" dirty="0">
                <a:latin typeface="Arial" charset="0"/>
              </a:rPr>
              <a:t> also increases without </a:t>
            </a:r>
            <a:br>
              <a:rPr lang="en-US" sz="2400" dirty="0">
                <a:latin typeface="Arial" charset="0"/>
              </a:rPr>
            </a:br>
            <a:r>
              <a:rPr lang="en-US" sz="2400" dirty="0">
                <a:latin typeface="Arial" charset="0"/>
              </a:rPr>
              <a:t>    bound. So, you can write</a:t>
            </a:r>
          </a:p>
          <a:p>
            <a:pPr marL="342900" indent="-342900" eaLnBrk="1" hangingPunct="1">
              <a:lnSpc>
                <a:spcPct val="110000"/>
              </a:lnSpc>
              <a:buFontTx/>
              <a:buAutoNum type="alphaLcPeriod"/>
              <a:defRPr/>
            </a:pPr>
            <a:endParaRPr lang="en-US" sz="2400" dirty="0">
              <a:latin typeface="Arial" charset="0"/>
            </a:endParaRPr>
          </a:p>
          <a:p>
            <a:pPr marL="342900" indent="-342900" eaLnBrk="1" hangingPunct="1">
              <a:lnSpc>
                <a:spcPct val="110000"/>
              </a:lnSpc>
              <a:buFontTx/>
              <a:buAutoNum type="alphaLcPeriod"/>
              <a:defRPr/>
            </a:pPr>
            <a:endParaRPr lang="en-US" sz="2400" dirty="0">
              <a:latin typeface="Arial" charset="0"/>
            </a:endParaRPr>
          </a:p>
          <a:p>
            <a:pPr eaLnBrk="1" hangingPunct="1">
              <a:lnSpc>
                <a:spcPct val="110000"/>
              </a:lnSpc>
              <a:defRPr/>
            </a:pPr>
            <a:r>
              <a:rPr lang="en-US" sz="2400" b="1" dirty="0">
                <a:latin typeface="Arial" charset="0"/>
              </a:rPr>
              <a:t>b.</a:t>
            </a:r>
            <a:r>
              <a:rPr lang="en-US" sz="2400" dirty="0">
                <a:latin typeface="Arial" charset="0"/>
              </a:rPr>
              <a:t> As </a:t>
            </a:r>
            <a:r>
              <a:rPr lang="en-US" sz="2400" i="1" dirty="0">
                <a:latin typeface="Arial" charset="0"/>
              </a:rPr>
              <a:t>x</a:t>
            </a:r>
            <a:r>
              <a:rPr lang="en-US" sz="2400" dirty="0">
                <a:latin typeface="Arial" charset="0"/>
              </a:rPr>
              <a:t> decreases without bound, </a:t>
            </a:r>
            <a:r>
              <a:rPr lang="en-US" sz="2400" i="1" dirty="0">
                <a:latin typeface="Arial" charset="0"/>
              </a:rPr>
              <a:t>x</a:t>
            </a:r>
            <a:r>
              <a:rPr lang="en-US" sz="2400" baseline="30000" dirty="0">
                <a:latin typeface="Arial" charset="0"/>
              </a:rPr>
              <a:t>3</a:t>
            </a:r>
            <a:r>
              <a:rPr lang="en-US" sz="2400" dirty="0">
                <a:latin typeface="Arial" charset="0"/>
              </a:rPr>
              <a:t> also decreases without </a:t>
            </a:r>
            <a:br>
              <a:rPr lang="en-US" sz="2400" dirty="0">
                <a:latin typeface="Arial" charset="0"/>
              </a:rPr>
            </a:br>
            <a:r>
              <a:rPr lang="en-US" sz="2400" dirty="0">
                <a:latin typeface="Arial" charset="0"/>
              </a:rPr>
              <a:t>    bound. So, you can write</a:t>
            </a:r>
          </a:p>
          <a:p>
            <a:pPr marL="342900" indent="-342900" eaLnBrk="1" hangingPunct="1">
              <a:defRPr/>
            </a:pPr>
            <a:endParaRPr lang="en-US" sz="2400" dirty="0">
              <a:latin typeface="Arial" charset="0"/>
            </a:endParaRPr>
          </a:p>
          <a:p>
            <a:pPr marL="342900" indent="-342900" eaLnBrk="1" hangingPunct="1">
              <a:defRPr/>
            </a:pPr>
            <a:endParaRPr lang="en-US" sz="2400" dirty="0">
              <a:latin typeface="Arial" charset="0"/>
            </a:endParaRPr>
          </a:p>
        </p:txBody>
      </p:sp>
      <p:sp>
        <p:nvSpPr>
          <p:cNvPr id="3174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A044AD3-8584-40A5-A369-7CB16E054D19}" type="slidenum">
              <a:rPr lang="en-US" altLang="en-US" sz="1400" smtClean="0"/>
              <a:pPr>
                <a:spcBef>
                  <a:spcPct val="0"/>
                </a:spcBef>
                <a:buFontTx/>
                <a:buNone/>
              </a:pPr>
              <a:t>28</a:t>
            </a:fld>
            <a:endParaRPr lang="en-US" altLang="en-US" sz="1400" smtClean="0"/>
          </a:p>
        </p:txBody>
      </p:sp>
      <p:pic>
        <p:nvPicPr>
          <p:cNvPr id="79881" name="Picture 9" descr="lim_(x right arrow negative infinity) (x^3) = negative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6713" y="5965825"/>
            <a:ext cx="237648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Text Box 2"/>
          <p:cNvSpPr txBox="1">
            <a:spLocks noChangeArrowheads="1"/>
          </p:cNvSpPr>
          <p:nvPr/>
        </p:nvSpPr>
        <p:spPr bwMode="auto">
          <a:xfrm>
            <a:off x="547688" y="430213"/>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a:solidFill>
                  <a:schemeClr val="bg1"/>
                </a:solidFill>
              </a:rPr>
              <a:t>Example 7 – </a:t>
            </a:r>
            <a:r>
              <a:rPr lang="en-US" altLang="en-US" i="1">
                <a:solidFill>
                  <a:schemeClr val="bg1"/>
                </a:solidFill>
              </a:rPr>
              <a:t>Finding Infinite Limits at Infinity</a:t>
            </a:r>
          </a:p>
        </p:txBody>
      </p:sp>
      <p:pic>
        <p:nvPicPr>
          <p:cNvPr id="31750" name="Picture 6" descr="(item a). lim_(x right arrow infinity) (x^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209800"/>
            <a:ext cx="1306513"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Picture 7" descr="(item b). lim_(x right arrow negative infinity) (x^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2209800"/>
            <a:ext cx="1471613"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0" name="Picture 8" descr="lim_(x right arrow infinity) (x^3) = infinit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0063" y="4359275"/>
            <a:ext cx="2090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nodeType="clickEffect">
                                  <p:stCondLst>
                                    <p:cond delay="0"/>
                                  </p:stCondLst>
                                  <p:childTnLst>
                                    <p:set>
                                      <p:cBhvr>
                                        <p:cTn id="6" dur="1" fill="hold">
                                          <p:stCondLst>
                                            <p:cond delay="0"/>
                                          </p:stCondLst>
                                        </p:cTn>
                                        <p:tgtEl>
                                          <p:spTgt spid="79875">
                                            <p:txEl>
                                              <p:pRg st="4" end="4"/>
                                            </p:txEl>
                                          </p:spTgt>
                                        </p:tgtEl>
                                        <p:attrNameLst>
                                          <p:attrName>style.visibility</p:attrName>
                                        </p:attrNameLst>
                                      </p:cBhvr>
                                      <p:to>
                                        <p:strVal val="visible"/>
                                      </p:to>
                                    </p:set>
                                    <p:animEffect transition="in" filter="fade">
                                      <p:cBhvr>
                                        <p:cTn id="7" dur="1000"/>
                                        <p:tgtEl>
                                          <p:spTgt spid="79875">
                                            <p:txEl>
                                              <p:pRg st="4" end="4"/>
                                            </p:txEl>
                                          </p:spTgt>
                                        </p:tgtEl>
                                      </p:cBhvr>
                                    </p:animEffect>
                                    <p:anim calcmode="lin" valueType="num">
                                      <p:cBhvr>
                                        <p:cTn id="8" dur="1000" fill="hold"/>
                                        <p:tgtEl>
                                          <p:spTgt spid="79875">
                                            <p:txEl>
                                              <p:pRg st="4" end="4"/>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79875">
                                            <p:txEl>
                                              <p:pRg st="4" end="4"/>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9875">
                                            <p:txEl>
                                              <p:pRg st="4" end="4"/>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79875">
                                            <p:txEl>
                                              <p:pRg st="5" end="5"/>
                                            </p:txEl>
                                          </p:spTgt>
                                        </p:tgtEl>
                                        <p:attrNameLst>
                                          <p:attrName>style.visibility</p:attrName>
                                        </p:attrNameLst>
                                      </p:cBhvr>
                                      <p:to>
                                        <p:strVal val="visible"/>
                                      </p:to>
                                    </p:set>
                                    <p:animEffect transition="in" filter="fade">
                                      <p:cBhvr>
                                        <p:cTn id="13" dur="1000"/>
                                        <p:tgtEl>
                                          <p:spTgt spid="79875">
                                            <p:txEl>
                                              <p:pRg st="5" end="5"/>
                                            </p:txEl>
                                          </p:spTgt>
                                        </p:tgtEl>
                                      </p:cBhvr>
                                    </p:animEffect>
                                    <p:anim calcmode="lin" valueType="num">
                                      <p:cBhvr>
                                        <p:cTn id="14" dur="1000" fill="hold"/>
                                        <p:tgtEl>
                                          <p:spTgt spid="79875">
                                            <p:txEl>
                                              <p:pRg st="5" end="5"/>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79875">
                                            <p:txEl>
                                              <p:pRg st="5" end="5"/>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79875">
                                            <p:txEl>
                                              <p:pRg st="5" end="5"/>
                                            </p:txEl>
                                          </p:spTgt>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79880"/>
                                        </p:tgtEl>
                                        <p:attrNameLst>
                                          <p:attrName>style.visibility</p:attrName>
                                        </p:attrNameLst>
                                      </p:cBhvr>
                                      <p:to>
                                        <p:strVal val="visible"/>
                                      </p:to>
                                    </p:set>
                                    <p:animEffect transition="in" filter="fade">
                                      <p:cBhvr>
                                        <p:cTn id="19" dur="1000"/>
                                        <p:tgtEl>
                                          <p:spTgt spid="79880"/>
                                        </p:tgtEl>
                                      </p:cBhvr>
                                    </p:animEffect>
                                    <p:anim calcmode="lin" valueType="num">
                                      <p:cBhvr>
                                        <p:cTn id="20" dur="1000" fill="hold"/>
                                        <p:tgtEl>
                                          <p:spTgt spid="79880"/>
                                        </p:tgtEl>
                                        <p:attrNameLst>
                                          <p:attrName>ppt_x</p:attrName>
                                        </p:attrNameLst>
                                      </p:cBhvr>
                                      <p:tavLst>
                                        <p:tav tm="0">
                                          <p:val>
                                            <p:strVal val="#ppt_x"/>
                                          </p:val>
                                        </p:tav>
                                        <p:tav tm="100000">
                                          <p:val>
                                            <p:strVal val="#ppt_x"/>
                                          </p:val>
                                        </p:tav>
                                      </p:tavLst>
                                    </p:anim>
                                    <p:anim calcmode="lin" valueType="num">
                                      <p:cBhvr>
                                        <p:cTn id="21" dur="900" decel="100000" fill="hold"/>
                                        <p:tgtEl>
                                          <p:spTgt spid="7988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9880"/>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37" presetClass="entr" presetSubtype="0" fill="hold" nodeType="clickEffect">
                                  <p:stCondLst>
                                    <p:cond delay="0"/>
                                  </p:stCondLst>
                                  <p:childTnLst>
                                    <p:set>
                                      <p:cBhvr>
                                        <p:cTn id="26" dur="1" fill="hold">
                                          <p:stCondLst>
                                            <p:cond delay="0"/>
                                          </p:stCondLst>
                                        </p:cTn>
                                        <p:tgtEl>
                                          <p:spTgt spid="79875">
                                            <p:txEl>
                                              <p:pRg st="8" end="8"/>
                                            </p:txEl>
                                          </p:spTgt>
                                        </p:tgtEl>
                                        <p:attrNameLst>
                                          <p:attrName>style.visibility</p:attrName>
                                        </p:attrNameLst>
                                      </p:cBhvr>
                                      <p:to>
                                        <p:strVal val="visible"/>
                                      </p:to>
                                    </p:set>
                                    <p:animEffect transition="in" filter="fade">
                                      <p:cBhvr>
                                        <p:cTn id="27" dur="1000"/>
                                        <p:tgtEl>
                                          <p:spTgt spid="79875">
                                            <p:txEl>
                                              <p:pRg st="8" end="8"/>
                                            </p:txEl>
                                          </p:spTgt>
                                        </p:tgtEl>
                                      </p:cBhvr>
                                    </p:animEffect>
                                    <p:anim calcmode="lin" valueType="num">
                                      <p:cBhvr>
                                        <p:cTn id="28" dur="1000" fill="hold"/>
                                        <p:tgtEl>
                                          <p:spTgt spid="79875">
                                            <p:txEl>
                                              <p:pRg st="8" end="8"/>
                                            </p:txEl>
                                          </p:spTgt>
                                        </p:tgtEl>
                                        <p:attrNameLst>
                                          <p:attrName>ppt_x</p:attrName>
                                        </p:attrNameLst>
                                      </p:cBhvr>
                                      <p:tavLst>
                                        <p:tav tm="0">
                                          <p:val>
                                            <p:strVal val="#ppt_x"/>
                                          </p:val>
                                        </p:tav>
                                        <p:tav tm="100000">
                                          <p:val>
                                            <p:strVal val="#ppt_x"/>
                                          </p:val>
                                        </p:tav>
                                      </p:tavLst>
                                    </p:anim>
                                    <p:anim calcmode="lin" valueType="num">
                                      <p:cBhvr>
                                        <p:cTn id="29" dur="900" decel="100000" fill="hold"/>
                                        <p:tgtEl>
                                          <p:spTgt spid="79875">
                                            <p:txEl>
                                              <p:pRg st="8" end="8"/>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79875">
                                            <p:txEl>
                                              <p:pRg st="8" end="8"/>
                                            </p:txEl>
                                          </p:spTgt>
                                        </p:tgtEl>
                                        <p:attrNameLst>
                                          <p:attrName>ppt_y</p:attrName>
                                        </p:attrNameLst>
                                      </p:cBhvr>
                                      <p:tavLst>
                                        <p:tav tm="0">
                                          <p:val>
                                            <p:strVal val="#ppt_y-.03"/>
                                          </p:val>
                                        </p:tav>
                                        <p:tav tm="100000">
                                          <p:val>
                                            <p:strVal val="#ppt_y"/>
                                          </p:val>
                                        </p:tav>
                                      </p:tavLst>
                                    </p:anim>
                                  </p:childTnLst>
                                </p:cTn>
                              </p:par>
                              <p:par>
                                <p:cTn id="31" presetID="37" presetClass="entr" presetSubtype="0" fill="hold" nodeType="withEffect">
                                  <p:stCondLst>
                                    <p:cond delay="0"/>
                                  </p:stCondLst>
                                  <p:childTnLst>
                                    <p:set>
                                      <p:cBhvr>
                                        <p:cTn id="32" dur="1" fill="hold">
                                          <p:stCondLst>
                                            <p:cond delay="0"/>
                                          </p:stCondLst>
                                        </p:cTn>
                                        <p:tgtEl>
                                          <p:spTgt spid="79881"/>
                                        </p:tgtEl>
                                        <p:attrNameLst>
                                          <p:attrName>style.visibility</p:attrName>
                                        </p:attrNameLst>
                                      </p:cBhvr>
                                      <p:to>
                                        <p:strVal val="visible"/>
                                      </p:to>
                                    </p:set>
                                    <p:animEffect transition="in" filter="fade">
                                      <p:cBhvr>
                                        <p:cTn id="33" dur="1000"/>
                                        <p:tgtEl>
                                          <p:spTgt spid="79881"/>
                                        </p:tgtEl>
                                      </p:cBhvr>
                                    </p:animEffect>
                                    <p:anim calcmode="lin" valueType="num">
                                      <p:cBhvr>
                                        <p:cTn id="34" dur="1000" fill="hold"/>
                                        <p:tgtEl>
                                          <p:spTgt spid="79881"/>
                                        </p:tgtEl>
                                        <p:attrNameLst>
                                          <p:attrName>ppt_x</p:attrName>
                                        </p:attrNameLst>
                                      </p:cBhvr>
                                      <p:tavLst>
                                        <p:tav tm="0">
                                          <p:val>
                                            <p:strVal val="#ppt_x"/>
                                          </p:val>
                                        </p:tav>
                                        <p:tav tm="100000">
                                          <p:val>
                                            <p:strVal val="#ppt_x"/>
                                          </p:val>
                                        </p:tav>
                                      </p:tavLst>
                                    </p:anim>
                                    <p:anim calcmode="lin" valueType="num">
                                      <p:cBhvr>
                                        <p:cTn id="35" dur="900" decel="100000" fill="hold"/>
                                        <p:tgtEl>
                                          <p:spTgt spid="7988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7988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B13D6B55-75A0-492A-875F-90A66F400749}" type="slidenum">
              <a:rPr lang="en-US" altLang="en-US" sz="1400" smtClean="0"/>
              <a:pPr>
                <a:spcBef>
                  <a:spcPct val="0"/>
                </a:spcBef>
                <a:buFontTx/>
                <a:buNone/>
              </a:pPr>
              <a:t>29</a:t>
            </a:fld>
            <a:endParaRPr lang="en-US" altLang="en-US" sz="1400" smtClean="0"/>
          </a:p>
        </p:txBody>
      </p:sp>
      <p:sp>
        <p:nvSpPr>
          <p:cNvPr id="32771"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nSpc>
                <a:spcPct val="90000"/>
              </a:lnSpc>
              <a:buFontTx/>
              <a:buNone/>
            </a:pPr>
            <a:r>
              <a:rPr lang="en-US" altLang="en-US" sz="4000">
                <a:solidFill>
                  <a:schemeClr val="bg1"/>
                </a:solidFill>
              </a:rPr>
              <a:t>Example 7 – </a:t>
            </a:r>
            <a:r>
              <a:rPr lang="en-US" altLang="en-US" sz="4000" i="1">
                <a:solidFill>
                  <a:schemeClr val="bg1"/>
                </a:solidFill>
              </a:rPr>
              <a:t>Solution</a:t>
            </a:r>
          </a:p>
        </p:txBody>
      </p:sp>
      <p:sp>
        <p:nvSpPr>
          <p:cNvPr id="32772" name="Rectangle 3"/>
          <p:cNvSpPr>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graph of </a:t>
            </a:r>
            <a:r>
              <a:rPr lang="en-US" altLang="en-US" sz="2400" i="1"/>
              <a:t>f</a:t>
            </a:r>
            <a:r>
              <a:rPr lang="en-US" altLang="en-US" sz="2400"/>
              <a:t>(</a:t>
            </a:r>
            <a:r>
              <a:rPr lang="en-US" altLang="en-US" sz="2400" i="1"/>
              <a:t>x</a:t>
            </a:r>
            <a:r>
              <a:rPr lang="en-US" altLang="en-US" sz="2400"/>
              <a:t>) = </a:t>
            </a:r>
            <a:r>
              <a:rPr lang="en-US" altLang="en-US" sz="2400" i="1"/>
              <a:t>x</a:t>
            </a:r>
            <a:r>
              <a:rPr lang="en-US" altLang="en-US" sz="2400" baseline="30000"/>
              <a:t>3</a:t>
            </a:r>
            <a:r>
              <a:rPr lang="en-US" altLang="en-US" sz="2400"/>
              <a:t>  in Figure 3.42 illustrates these two </a:t>
            </a:r>
          </a:p>
          <a:p>
            <a:pPr eaLnBrk="1" hangingPunct="1">
              <a:spcBef>
                <a:spcPct val="0"/>
              </a:spcBef>
              <a:buFontTx/>
              <a:buNone/>
            </a:pPr>
            <a:r>
              <a:rPr lang="en-US" altLang="en-US" sz="2400"/>
              <a:t>results. These results agree with the Leading Coefficient Test for polynomial functions.</a:t>
            </a:r>
          </a:p>
        </p:txBody>
      </p:sp>
      <p:sp>
        <p:nvSpPr>
          <p:cNvPr id="32773" name="Text Box 9"/>
          <p:cNvSpPr txBox="1">
            <a:spLocks noChangeArrowheads="1"/>
          </p:cNvSpPr>
          <p:nvPr/>
        </p:nvSpPr>
        <p:spPr bwMode="auto">
          <a:xfrm>
            <a:off x="3690938" y="6248400"/>
            <a:ext cx="9890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3.42</a:t>
            </a:r>
          </a:p>
        </p:txBody>
      </p:sp>
      <p:sp>
        <p:nvSpPr>
          <p:cNvPr id="32774" name="Text Box 11"/>
          <p:cNvSpPr txBox="1">
            <a:spLocks noChangeArrowheads="1"/>
          </p:cNvSpPr>
          <p:nvPr/>
        </p:nvSpPr>
        <p:spPr bwMode="auto">
          <a:xfrm>
            <a:off x="8229600" y="685800"/>
            <a:ext cx="82232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r" eaLnBrk="1" hangingPunct="1">
              <a:spcBef>
                <a:spcPct val="0"/>
              </a:spcBef>
              <a:buFontTx/>
              <a:buNone/>
            </a:pPr>
            <a:r>
              <a:rPr lang="en-US" altLang="en-US" sz="1800">
                <a:solidFill>
                  <a:schemeClr val="bg1"/>
                </a:solidFill>
              </a:rPr>
              <a:t>cont’d</a:t>
            </a:r>
          </a:p>
        </p:txBody>
      </p:sp>
      <p:pic>
        <p:nvPicPr>
          <p:cNvPr id="32775" name="Picture 12" descr="A curve is graphed on the x y coordinate plane. The graph is symmetric with respect to the origin. The curve is labeled f(x) = x^3. The curve enters the bottom of the viewing window in the third quadrant, goes up and to the right, passes through the point (negative 1, negative 1), gets less steep close to the negative x axis and is almost horizontal while passing through the origin. It extends to the right on the positive x axis, then goes up and to the right in the first quadrant getting more steep, passes through the point (1, 1), and exits the top of the viewing window.&#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8425" y="2590800"/>
            <a:ext cx="3454400" cy="353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10F7EEA3-4901-4814-ADFC-B93F76C3D976}" type="slidenum">
              <a:rPr lang="en-US" altLang="en-US" sz="1400" smtClean="0"/>
              <a:pPr>
                <a:spcBef>
                  <a:spcPct val="0"/>
                </a:spcBef>
                <a:buFontTx/>
                <a:buNone/>
              </a:pPr>
              <a:t>3</a:t>
            </a:fld>
            <a:endParaRPr lang="en-US" altLang="en-US" sz="1400" smtClean="0"/>
          </a:p>
        </p:txBody>
      </p:sp>
      <p:sp>
        <p:nvSpPr>
          <p:cNvPr id="4099" name="Rectangle 7"/>
          <p:cNvSpPr>
            <a:spLocks noGrp="1" noChangeArrowheads="1"/>
          </p:cNvSpPr>
          <p:nvPr>
            <p:ph type="body" idx="1"/>
          </p:nvPr>
        </p:nvSpPr>
        <p:spPr>
          <a:xfrm>
            <a:off x="457200" y="1370013"/>
            <a:ext cx="8229600" cy="5256212"/>
          </a:xfrm>
        </p:spPr>
        <p:txBody>
          <a:bodyPr/>
          <a:lstStyle/>
          <a:p>
            <a:pPr marL="350838" indent="-350838">
              <a:lnSpc>
                <a:spcPct val="90000"/>
              </a:lnSpc>
              <a:spcBef>
                <a:spcPct val="0"/>
              </a:spcBef>
              <a:buClr>
                <a:srgbClr val="D7181E"/>
              </a:buClr>
              <a:buFont typeface="Wingdings" pitchFamily="28" charset="2"/>
              <a:buChar char="n"/>
              <a:defRPr/>
            </a:pPr>
            <a:r>
              <a:rPr lang="en-US" sz="2800" kern="1200" dirty="0">
                <a:cs typeface="Arial" charset="0"/>
              </a:rPr>
              <a:t>Determine (finite) limits at infinity.</a:t>
            </a:r>
          </a:p>
          <a:p>
            <a:pPr marL="350838" indent="-350838">
              <a:lnSpc>
                <a:spcPct val="90000"/>
              </a:lnSpc>
              <a:spcBef>
                <a:spcPct val="0"/>
              </a:spcBef>
              <a:buClr>
                <a:srgbClr val="D7181E"/>
              </a:buClr>
              <a:buFont typeface="Wingdings" pitchFamily="28" charset="2"/>
              <a:buChar char="n"/>
              <a:defRPr/>
            </a:pPr>
            <a:endParaRPr lang="en-US"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Determine the horizontal asymptotes, if any, of the graph of a function.</a:t>
            </a:r>
          </a:p>
          <a:p>
            <a:pPr marL="350838" indent="-350838">
              <a:lnSpc>
                <a:spcPct val="90000"/>
              </a:lnSpc>
              <a:spcBef>
                <a:spcPct val="0"/>
              </a:spcBef>
              <a:buClr>
                <a:srgbClr val="D7181E"/>
              </a:buClr>
              <a:buFont typeface="Wingdings" pitchFamily="28" charset="2"/>
              <a:buChar char="n"/>
              <a:defRPr/>
            </a:pPr>
            <a:endParaRPr lang="en-US" kern="1200" dirty="0">
              <a:cs typeface="Arial" charset="0"/>
            </a:endParaRPr>
          </a:p>
          <a:p>
            <a:pPr marL="350838" indent="-350838">
              <a:lnSpc>
                <a:spcPct val="90000"/>
              </a:lnSpc>
              <a:spcBef>
                <a:spcPct val="0"/>
              </a:spcBef>
              <a:buClr>
                <a:srgbClr val="D7181E"/>
              </a:buClr>
              <a:buFont typeface="Wingdings" pitchFamily="28" charset="2"/>
              <a:buChar char="n"/>
              <a:defRPr/>
            </a:pPr>
            <a:r>
              <a:rPr lang="en-US" sz="2800" kern="1200" dirty="0">
                <a:cs typeface="Arial" charset="0"/>
              </a:rPr>
              <a:t>Determine infinite limits at infinity.</a:t>
            </a:r>
          </a:p>
        </p:txBody>
      </p:sp>
      <p:sp>
        <p:nvSpPr>
          <p:cNvPr id="6148"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Objectives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E68DBEBC-04AD-4DEB-9974-E868DFFCD620}" type="slidenum">
              <a:rPr lang="en-US" altLang="en-US" sz="1400" smtClean="0"/>
              <a:pPr>
                <a:spcBef>
                  <a:spcPct val="0"/>
                </a:spcBef>
                <a:buFontTx/>
                <a:buNone/>
              </a:pPr>
              <a:t>4</a:t>
            </a:fld>
            <a:endParaRPr lang="en-US" altLang="en-US" sz="1400" smtClean="0"/>
          </a:p>
        </p:txBody>
      </p:sp>
      <p:sp>
        <p:nvSpPr>
          <p:cNvPr id="7171" name="Rectangle 4"/>
          <p:cNvSpPr>
            <a:spLocks noGrp="1" noChangeArrowheads="1"/>
          </p:cNvSpPr>
          <p:nvPr>
            <p:ph type="body" idx="1"/>
          </p:nvPr>
        </p:nvSpPr>
        <p:spPr>
          <a:xfrm>
            <a:off x="455613" y="1371600"/>
            <a:ext cx="8226425" cy="5256213"/>
          </a:xfrm>
          <a:noFill/>
        </p:spPr>
        <p:txBody>
          <a:bodyPr/>
          <a:lstStyle/>
          <a:p>
            <a:pPr marL="0" indent="0" eaLnBrk="1" hangingPunct="1">
              <a:lnSpc>
                <a:spcPct val="120000"/>
              </a:lnSpc>
              <a:buFont typeface="Wingdings" panose="05000000000000000000" pitchFamily="2" charset="2"/>
              <a:buNone/>
            </a:pPr>
            <a:r>
              <a:rPr lang="en-US" altLang="en-US" sz="2400" smtClean="0"/>
              <a:t>This section discusses the “end behavior” of a function</a:t>
            </a:r>
          </a:p>
          <a:p>
            <a:pPr marL="0" indent="0" eaLnBrk="1" hangingPunct="1">
              <a:lnSpc>
                <a:spcPct val="120000"/>
              </a:lnSpc>
              <a:buFont typeface="Wingdings" panose="05000000000000000000" pitchFamily="2" charset="2"/>
              <a:buNone/>
            </a:pPr>
            <a:r>
              <a:rPr lang="en-US" altLang="en-US" sz="2400" smtClean="0"/>
              <a:t>on an </a:t>
            </a:r>
            <a:r>
              <a:rPr lang="en-US" altLang="en-US" sz="2400" i="1" smtClean="0"/>
              <a:t>infinite</a:t>
            </a:r>
            <a:r>
              <a:rPr lang="en-US" altLang="en-US" sz="2400" smtClean="0"/>
              <a:t> interval. Consider the graph of</a:t>
            </a:r>
          </a:p>
          <a:p>
            <a:pPr marL="0" indent="0" eaLnBrk="1" hangingPunct="1">
              <a:lnSpc>
                <a:spcPct val="120000"/>
              </a:lnSpc>
              <a:buFont typeface="Wingdings" panose="05000000000000000000" pitchFamily="2" charset="2"/>
              <a:buNone/>
            </a:pPr>
            <a:r>
              <a:rPr lang="en-US" altLang="en-US" sz="2400" smtClean="0"/>
              <a:t>as shown in Figure 3.32.</a:t>
            </a:r>
          </a:p>
        </p:txBody>
      </p:sp>
      <p:sp>
        <p:nvSpPr>
          <p:cNvPr id="7172" name="Text Box 5"/>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Limits at Infinity</a:t>
            </a:r>
          </a:p>
        </p:txBody>
      </p:sp>
      <p:pic>
        <p:nvPicPr>
          <p:cNvPr id="7173" name="Picture 6" descr="f(x) = (3 x^2)/(x^2 + 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1763" y="1800225"/>
            <a:ext cx="189230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9"/>
          <p:cNvSpPr txBox="1">
            <a:spLocks noChangeArrowheads="1"/>
          </p:cNvSpPr>
          <p:nvPr/>
        </p:nvSpPr>
        <p:spPr bwMode="auto">
          <a:xfrm>
            <a:off x="4716463" y="6353175"/>
            <a:ext cx="9985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a:t>Figure 3.32</a:t>
            </a:r>
          </a:p>
        </p:txBody>
      </p:sp>
      <p:pic>
        <p:nvPicPr>
          <p:cNvPr id="7175" name="Picture 10" descr="The image consists of a visual representation and a caption. Visual representation. A curve is graphed on the x y coordinate plane. The graph has y axis symmetry. The curve is labeled f(x) = (3 x^2)/(x^2 + 1). It enters the left of the viewing window in the second quadrant under the horizontal dashed line y = 3, goes down and to the right with increasing steepness till the origin, then goes up and to the right with decreasing steepness, approaches the horizontal dashed line y = 3, and exits the right of the viewing window under y = 3. f(x) approaches 3 as x approaches negative infinity. f(x) approaches 3 as x approaches infinity. Caption. The limit of f(x) as x approaches negative infinity or infinity is 3.&#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013075"/>
            <a:ext cx="3708400" cy="323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087B9DAF-9C3A-4048-A00E-C555B75621CC}" type="slidenum">
              <a:rPr lang="en-US" altLang="en-US" sz="1400" smtClean="0"/>
              <a:pPr>
                <a:spcBef>
                  <a:spcPct val="0"/>
                </a:spcBef>
                <a:buFontTx/>
                <a:buNone/>
              </a:pPr>
              <a:t>5</a:t>
            </a:fld>
            <a:endParaRPr lang="en-US" altLang="en-US" sz="1400" smtClean="0"/>
          </a:p>
        </p:txBody>
      </p:sp>
      <p:sp>
        <p:nvSpPr>
          <p:cNvPr id="8195" name="Rectangle 2"/>
          <p:cNvSpPr>
            <a:spLocks noGrp="1" noChangeArrowheads="1"/>
          </p:cNvSpPr>
          <p:nvPr>
            <p:ph type="body" idx="1"/>
          </p:nvPr>
        </p:nvSpPr>
        <p:spPr>
          <a:xfrm>
            <a:off x="455613" y="1371600"/>
            <a:ext cx="8226425" cy="5256213"/>
          </a:xfrm>
          <a:noFill/>
        </p:spPr>
        <p:txBody>
          <a:bodyPr/>
          <a:lstStyle/>
          <a:p>
            <a:pPr marL="0" indent="0" eaLnBrk="1" hangingPunct="1">
              <a:buFont typeface="Wingdings" panose="05000000000000000000" pitchFamily="2" charset="2"/>
              <a:buNone/>
            </a:pPr>
            <a:r>
              <a:rPr lang="en-IN" altLang="en-US" sz="2400" smtClean="0"/>
              <a:t>Graphically, you can see that</a:t>
            </a:r>
            <a:r>
              <a:rPr lang="en-US" altLang="en-US" sz="2400" smtClean="0"/>
              <a:t> </a:t>
            </a:r>
            <a:r>
              <a:rPr lang="en-US" altLang="en-US" sz="2400" i="1" smtClean="0"/>
              <a:t>f</a:t>
            </a:r>
            <a:r>
              <a:rPr lang="en-US" altLang="en-US" sz="2400" smtClean="0"/>
              <a:t>(</a:t>
            </a:r>
            <a:r>
              <a:rPr lang="en-US" altLang="en-US" sz="2400" i="1" smtClean="0"/>
              <a:t>x</a:t>
            </a:r>
            <a:r>
              <a:rPr lang="en-US" altLang="en-US" sz="2400" smtClean="0"/>
              <a:t>) </a:t>
            </a:r>
            <a:r>
              <a:rPr lang="en-IN" altLang="en-US" sz="2400" smtClean="0"/>
              <a:t>appears to approach 3 as </a:t>
            </a:r>
            <a:r>
              <a:rPr lang="en-US" altLang="en-US" sz="2400" i="1" smtClean="0"/>
              <a:t>x</a:t>
            </a:r>
            <a:r>
              <a:rPr lang="en-US" altLang="en-US" sz="2400" smtClean="0"/>
              <a:t> increases without bound or decreases without bound. You can come to the same conclusions numerically, as shown in the table.</a:t>
            </a:r>
          </a:p>
        </p:txBody>
      </p:sp>
      <p:sp>
        <p:nvSpPr>
          <p:cNvPr id="8196"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Limits at Infinity</a:t>
            </a:r>
          </a:p>
        </p:txBody>
      </p:sp>
      <p:pic>
        <p:nvPicPr>
          <p:cNvPr id="8197" name="Picture 6" descr="The table lists the values of x and the corresponding values of f(x). f(x) approaches 3 from the right when x = tends to negative infinity. f(x) = 2.9997 when x = negative 100. f(x) = 2.9703 when x = negative 10. f(x) = 1.5 when x = negative 1. f(x) = 0 when x = 0. f(x) = 1.5 when x = 1. f(x) = 2.9703 when x = 10. f(x) = 2.9997 when x = 100. f(x) approaches 3 from the left when x = tends to infinity. f(x) approaches 3 when x decreases or increases without bound.&#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44838"/>
            <a:ext cx="6991350" cy="2417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EB9AD1F-2107-4BBA-8048-63F315F45DFF}" type="slidenum">
              <a:rPr lang="en-US" altLang="en-US" sz="1400" smtClean="0"/>
              <a:pPr>
                <a:spcBef>
                  <a:spcPct val="0"/>
                </a:spcBef>
                <a:buFontTx/>
                <a:buNone/>
              </a:pPr>
              <a:t>6</a:t>
            </a:fld>
            <a:endParaRPr lang="en-US" altLang="en-US" sz="1400" smtClean="0"/>
          </a:p>
        </p:txBody>
      </p:sp>
      <p:sp>
        <p:nvSpPr>
          <p:cNvPr id="9219" name="Rectangle 2"/>
          <p:cNvSpPr>
            <a:spLocks noGrp="1" noChangeArrowheads="1"/>
          </p:cNvSpPr>
          <p:nvPr>
            <p:ph type="body" idx="1"/>
          </p:nvPr>
        </p:nvSpPr>
        <p:spPr>
          <a:xfrm>
            <a:off x="455613" y="1370013"/>
            <a:ext cx="8226425" cy="5256212"/>
          </a:xfrm>
          <a:noFill/>
        </p:spPr>
        <p:txBody>
          <a:bodyPr/>
          <a:lstStyle/>
          <a:p>
            <a:pPr marL="0" indent="0" eaLnBrk="1" hangingPunct="1">
              <a:buFont typeface="Wingdings" panose="05000000000000000000" pitchFamily="2" charset="2"/>
              <a:buNone/>
            </a:pPr>
            <a:r>
              <a:rPr lang="en-IN" altLang="en-US" sz="2400" dirty="0" smtClean="0"/>
              <a:t>The table suggests that</a:t>
            </a:r>
            <a:r>
              <a:rPr lang="en-US" altLang="en-US" sz="2400" dirty="0" smtClean="0"/>
              <a:t> </a:t>
            </a:r>
            <a:r>
              <a:rPr lang="en-US" altLang="en-US" sz="2400" i="1" dirty="0" smtClean="0"/>
              <a:t>f</a:t>
            </a:r>
            <a:r>
              <a:rPr lang="en-US" altLang="en-US" sz="2400" dirty="0" smtClean="0"/>
              <a:t>(</a:t>
            </a:r>
            <a:r>
              <a:rPr lang="en-US" altLang="en-US" sz="2400" i="1" dirty="0" smtClean="0"/>
              <a:t>x</a:t>
            </a:r>
            <a:r>
              <a:rPr lang="en-US" altLang="en-US" sz="2400" dirty="0" smtClean="0"/>
              <a:t>) approaches 3 as </a:t>
            </a:r>
            <a:r>
              <a:rPr lang="en-US" altLang="en-US" sz="2400" i="1" dirty="0" smtClean="0"/>
              <a:t>x</a:t>
            </a:r>
            <a:r>
              <a:rPr lang="en-US" altLang="en-US" sz="2400" dirty="0" smtClean="0"/>
              <a:t> increases without bound              . Similarly, </a:t>
            </a:r>
            <a:r>
              <a:rPr lang="en-US" altLang="en-US" sz="2400" i="1" dirty="0" smtClean="0"/>
              <a:t>f</a:t>
            </a:r>
            <a:r>
              <a:rPr lang="en-US" altLang="en-US" sz="2400" dirty="0" smtClean="0"/>
              <a:t>(</a:t>
            </a:r>
            <a:r>
              <a:rPr lang="en-US" altLang="en-US" sz="2400" i="1" dirty="0" smtClean="0"/>
              <a:t>x</a:t>
            </a:r>
            <a:r>
              <a:rPr lang="en-US" altLang="en-US" sz="2400" dirty="0" smtClean="0"/>
              <a:t>) approaches 3 as </a:t>
            </a:r>
            <a:r>
              <a:rPr lang="en-US" altLang="en-US" sz="2400" i="1" dirty="0" smtClean="0"/>
              <a:t>x</a:t>
            </a:r>
            <a:r>
              <a:rPr lang="en-US" altLang="en-US" sz="2400" dirty="0" smtClean="0"/>
              <a:t> decreases without bound                .</a:t>
            </a:r>
          </a:p>
          <a:p>
            <a:pPr marL="0" indent="0" eaLnBrk="1" hangingPunct="1">
              <a:buFont typeface="Wingdings" panose="05000000000000000000" pitchFamily="2" charset="2"/>
              <a:buNone/>
            </a:pPr>
            <a:r>
              <a:rPr lang="en-US" altLang="en-US" sz="2400" dirty="0" smtClean="0"/>
              <a:t>These </a:t>
            </a:r>
            <a:r>
              <a:rPr lang="en-US" altLang="en-US" sz="2400" b="1" dirty="0" smtClean="0"/>
              <a:t>limits at infinity </a:t>
            </a:r>
            <a:r>
              <a:rPr lang="en-US" altLang="en-US" sz="2400" dirty="0" smtClean="0"/>
              <a:t>are denoted by</a:t>
            </a:r>
          </a:p>
          <a:p>
            <a:pPr marL="0" indent="0" eaLnBrk="1" hangingPunct="1">
              <a:buFont typeface="Wingdings" panose="05000000000000000000" pitchFamily="2" charset="2"/>
              <a:buNone/>
            </a:pPr>
            <a:endParaRPr lang="en-US" altLang="en-US" sz="2400" dirty="0" smtClean="0"/>
          </a:p>
          <a:p>
            <a:pPr marL="0" indent="0" eaLnBrk="1" hangingPunct="1">
              <a:buFont typeface="Wingdings" panose="05000000000000000000" pitchFamily="2" charset="2"/>
              <a:buNone/>
            </a:pPr>
            <a:endParaRPr lang="en-US" altLang="en-US" sz="2400" dirty="0" smtClean="0"/>
          </a:p>
          <a:p>
            <a:pPr marL="0" indent="0" eaLnBrk="1" hangingPunct="1">
              <a:buFont typeface="Wingdings" panose="05000000000000000000" pitchFamily="2" charset="2"/>
              <a:buNone/>
            </a:pPr>
            <a:r>
              <a:rPr lang="en-US" altLang="en-US" sz="2400" dirty="0" smtClean="0"/>
              <a:t>and</a:t>
            </a:r>
          </a:p>
          <a:p>
            <a:pPr marL="0" indent="0" eaLnBrk="1" hangingPunct="1">
              <a:buFont typeface="Wingdings" panose="05000000000000000000" pitchFamily="2" charset="2"/>
              <a:buNone/>
            </a:pPr>
            <a:endParaRPr lang="en-US" altLang="en-US" sz="2400" dirty="0" smtClean="0"/>
          </a:p>
        </p:txBody>
      </p:sp>
      <p:sp>
        <p:nvSpPr>
          <p:cNvPr id="9220"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Limits at Infinity</a:t>
            </a:r>
          </a:p>
        </p:txBody>
      </p:sp>
      <p:pic>
        <p:nvPicPr>
          <p:cNvPr id="9221" name="Picture 5" descr="x right arrow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7613" y="1816100"/>
            <a:ext cx="1169987"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6" descr="x right arrow negative infinity.&#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185988"/>
            <a:ext cx="130651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7" descr="lim_(x right arrow negative infinity) (f(x)) = 3.&#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8613" y="3363913"/>
            <a:ext cx="1874837"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descr="Limit at negative infinity.&#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8938" y="3363913"/>
            <a:ext cx="2430462"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9" descr="lim_(x right arrow infinity) (f(x)) = 3.&#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713" y="4495800"/>
            <a:ext cx="1797050" cy="53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10" descr="Limit at positive infinity.&#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27513" y="4572000"/>
            <a:ext cx="23907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507948B-293E-49E0-88D6-B6BE0579AC82}" type="slidenum">
              <a:rPr lang="en-US" altLang="en-US" sz="1400" smtClean="0"/>
              <a:pPr>
                <a:spcBef>
                  <a:spcPct val="0"/>
                </a:spcBef>
                <a:buFontTx/>
                <a:buNone/>
              </a:pPr>
              <a:t>7</a:t>
            </a:fld>
            <a:endParaRPr lang="en-US" altLang="en-US" sz="1400" smtClean="0"/>
          </a:p>
        </p:txBody>
      </p:sp>
      <p:sp>
        <p:nvSpPr>
          <p:cNvPr id="10243" name="Text Box 3"/>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Limits at Infinity</a:t>
            </a:r>
          </a:p>
        </p:txBody>
      </p:sp>
      <p:sp>
        <p:nvSpPr>
          <p:cNvPr id="10244" name="Text Box 11"/>
          <p:cNvSpPr txBox="1">
            <a:spLocks noChangeArrowheads="1"/>
          </p:cNvSpPr>
          <p:nvPr/>
        </p:nvSpPr>
        <p:spPr bwMode="auto">
          <a:xfrm>
            <a:off x="455613" y="1370013"/>
            <a:ext cx="822642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 typeface="Wingdings" panose="05000000000000000000" pitchFamily="2" charset="2"/>
              <a:buNone/>
            </a:pPr>
            <a:r>
              <a:rPr lang="en-US" altLang="en-US" sz="2400"/>
              <a:t>To say that a statement is true as </a:t>
            </a:r>
            <a:r>
              <a:rPr lang="en-US" altLang="en-US" sz="2400" i="1"/>
              <a:t>x</a:t>
            </a:r>
            <a:r>
              <a:rPr lang="en-US" altLang="en-US" sz="2400"/>
              <a:t> increases </a:t>
            </a:r>
            <a:r>
              <a:rPr lang="en-US" altLang="en-US" sz="2400" i="1"/>
              <a:t>without bound</a:t>
            </a:r>
            <a:r>
              <a:rPr lang="en-US" altLang="en-US" sz="2400"/>
              <a:t> means that for some (large) real number </a:t>
            </a:r>
            <a:r>
              <a:rPr lang="en-US" altLang="en-US" sz="2400" i="1"/>
              <a:t>M,</a:t>
            </a:r>
            <a:r>
              <a:rPr lang="en-US" altLang="en-US" sz="2400"/>
              <a:t> the statement is true for </a:t>
            </a:r>
            <a:r>
              <a:rPr lang="en-US" altLang="en-US" sz="2400" i="1"/>
              <a:t>all</a:t>
            </a:r>
            <a:r>
              <a:rPr lang="en-US" altLang="en-US" sz="2400"/>
              <a:t> </a:t>
            </a:r>
            <a:r>
              <a:rPr lang="en-US" altLang="en-US" sz="2400" i="1"/>
              <a:t>x</a:t>
            </a:r>
            <a:r>
              <a:rPr lang="en-US" altLang="en-US" sz="2400"/>
              <a:t> in the interval {</a:t>
            </a:r>
            <a:r>
              <a:rPr lang="en-US" altLang="en-US" sz="2400" i="1"/>
              <a:t>x</a:t>
            </a:r>
            <a:r>
              <a:rPr lang="en-US" altLang="en-US" sz="2400"/>
              <a:t>:  </a:t>
            </a:r>
            <a:r>
              <a:rPr lang="en-US" altLang="en-US" sz="2400" i="1"/>
              <a:t>x</a:t>
            </a:r>
            <a:r>
              <a:rPr lang="en-US" altLang="en-US" sz="2400"/>
              <a:t> &gt; </a:t>
            </a:r>
            <a:r>
              <a:rPr lang="en-US" altLang="en-US" sz="2400" i="1"/>
              <a:t>M</a:t>
            </a:r>
            <a:r>
              <a:rPr lang="en-US" altLang="en-US" sz="2400"/>
              <a:t>}.</a:t>
            </a:r>
          </a:p>
          <a:p>
            <a:pPr eaLnBrk="1" hangingPunct="1">
              <a:buFont typeface="Wingdings" panose="05000000000000000000" pitchFamily="2" charset="2"/>
              <a:buNone/>
            </a:pPr>
            <a:r>
              <a:rPr lang="en-US" altLang="en-US" sz="1000"/>
              <a:t> </a:t>
            </a:r>
          </a:p>
          <a:p>
            <a:pPr eaLnBrk="1" hangingPunct="1">
              <a:buFont typeface="Wingdings" panose="05000000000000000000" pitchFamily="2" charset="2"/>
              <a:buNone/>
            </a:pPr>
            <a:r>
              <a:rPr lang="en-US" altLang="en-US" sz="2400"/>
              <a:t>The next definition uses this concept.</a:t>
            </a:r>
          </a:p>
          <a:p>
            <a:pPr eaLnBrk="1" hangingPunct="1">
              <a:spcBef>
                <a:spcPct val="50000"/>
              </a:spcBef>
              <a:buFontTx/>
              <a:buNone/>
            </a:pPr>
            <a:endParaRPr lang="en-US" altLang="en-US" sz="1800"/>
          </a:p>
        </p:txBody>
      </p:sp>
      <p:pic>
        <p:nvPicPr>
          <p:cNvPr id="10245" name="Picture 6" descr="Definition of limits at infinity. Let L be a real number. (item 1). The statement lim_(x right arrow infinity) (f(x)) = L means that for each epsilon &gt; 0 there exists an M &gt; 0 such that abs(f(x) minus L) &lt; epsilon whenever x &gt; M. (item 2). The statement lim_(x right arrow negative infinity) (f(x)) = L means that for each epsilon &gt; 0 there exists an N &lt; 0 such that abs(f(x) minus L) &lt; epsilon whenever x &lt; N.&#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29000"/>
            <a:ext cx="7924800" cy="263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DE043041-8BAA-4886-9FE0-954786D88EA0}" type="slidenum">
              <a:rPr lang="en-US" altLang="en-US" sz="1400" smtClean="0"/>
              <a:pPr>
                <a:spcBef>
                  <a:spcPct val="0"/>
                </a:spcBef>
                <a:buFontTx/>
                <a:buNone/>
              </a:pPr>
              <a:t>8</a:t>
            </a:fld>
            <a:endParaRPr lang="en-US" altLang="en-US" sz="1400" smtClean="0"/>
          </a:p>
        </p:txBody>
      </p:sp>
      <p:sp>
        <p:nvSpPr>
          <p:cNvPr id="11267" name="Text Box 2"/>
          <p:cNvSpPr txBox="1">
            <a:spLocks noChangeArrowheads="1"/>
          </p:cNvSpPr>
          <p:nvPr/>
        </p:nvSpPr>
        <p:spPr bwMode="auto">
          <a:xfrm>
            <a:off x="547688" y="319088"/>
            <a:ext cx="82264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4000">
                <a:solidFill>
                  <a:schemeClr val="bg1"/>
                </a:solidFill>
              </a:rPr>
              <a:t>Limits at Infinity</a:t>
            </a:r>
          </a:p>
        </p:txBody>
      </p:sp>
      <p:sp>
        <p:nvSpPr>
          <p:cNvPr id="11268" name="Text Box 4"/>
          <p:cNvSpPr txBox="1">
            <a:spLocks noChangeArrowheads="1"/>
          </p:cNvSpPr>
          <p:nvPr/>
        </p:nvSpPr>
        <p:spPr bwMode="auto">
          <a:xfrm>
            <a:off x="455613" y="1370013"/>
            <a:ext cx="8383587"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a:t>The definition of a limit at infinity is shown in Figure 3.33. In this figure, note that for a given positive number </a:t>
            </a:r>
            <a:r>
              <a:rPr lang="en-US" altLang="en-US" sz="2400" b="1" i="1">
                <a:sym typeface="Symbol" panose="05050102010706020507" pitchFamily="18" charset="2"/>
              </a:rPr>
              <a:t></a:t>
            </a:r>
            <a:r>
              <a:rPr lang="en-US" altLang="en-US" sz="800" b="1" i="1">
                <a:sym typeface="Symbol" panose="05050102010706020507" pitchFamily="18" charset="2"/>
              </a:rPr>
              <a:t> </a:t>
            </a:r>
            <a:r>
              <a:rPr lang="en-US" altLang="en-US" sz="2400">
                <a:sym typeface="Symbol" panose="05050102010706020507" pitchFamily="18" charset="2"/>
              </a:rPr>
              <a:t>,</a:t>
            </a:r>
            <a:r>
              <a:rPr lang="en-US" altLang="en-US" sz="2400"/>
              <a:t> there exists a positive number </a:t>
            </a:r>
            <a:r>
              <a:rPr lang="en-US" altLang="en-US" sz="2400" i="1"/>
              <a:t>M</a:t>
            </a:r>
            <a:r>
              <a:rPr lang="en-US" altLang="en-US" sz="2400"/>
              <a:t> such that, for </a:t>
            </a:r>
            <a:r>
              <a:rPr lang="en-US" altLang="en-US" sz="2400" i="1"/>
              <a:t>x</a:t>
            </a:r>
            <a:r>
              <a:rPr lang="en-US" altLang="en-US" sz="2400"/>
              <a:t> &gt; </a:t>
            </a:r>
            <a:r>
              <a:rPr lang="en-US" altLang="en-US" sz="2400" i="1"/>
              <a:t>M</a:t>
            </a:r>
            <a:r>
              <a:rPr lang="en-US" altLang="en-US" sz="2400"/>
              <a:t>, the graph of </a:t>
            </a:r>
            <a:r>
              <a:rPr lang="en-US" altLang="en-US" sz="2400" i="1"/>
              <a:t>f </a:t>
            </a:r>
            <a:r>
              <a:rPr lang="en-US" altLang="en-US" sz="2400"/>
              <a:t>will lie between the horizontal lines </a:t>
            </a:r>
          </a:p>
          <a:p>
            <a:pPr eaLnBrk="1" hangingPunct="1">
              <a:spcBef>
                <a:spcPct val="0"/>
              </a:spcBef>
              <a:buFontTx/>
              <a:buNone/>
            </a:pPr>
            <a:r>
              <a:rPr lang="en-US" altLang="en-US" sz="2400" i="1"/>
              <a:t>y =</a:t>
            </a:r>
            <a:r>
              <a:rPr lang="en-US" altLang="en-US" sz="2400"/>
              <a:t> </a:t>
            </a:r>
            <a:r>
              <a:rPr lang="en-US" altLang="en-US" sz="2400" i="1"/>
              <a:t>L + </a:t>
            </a:r>
            <a:r>
              <a:rPr lang="en-US" altLang="en-US" sz="2400" b="1" i="1">
                <a:sym typeface="Symbol" panose="05050102010706020507" pitchFamily="18" charset="2"/>
              </a:rPr>
              <a:t></a:t>
            </a:r>
            <a:r>
              <a:rPr lang="en-US" altLang="en-US" sz="2400">
                <a:sym typeface="Symbol" panose="05050102010706020507" pitchFamily="18" charset="2"/>
              </a:rPr>
              <a:t>    </a:t>
            </a:r>
            <a:r>
              <a:rPr lang="en-US" altLang="en-US" sz="2400"/>
              <a:t>and   </a:t>
            </a:r>
            <a:r>
              <a:rPr lang="en-US" altLang="en-US" sz="2400" i="1"/>
              <a:t>y =</a:t>
            </a:r>
            <a:r>
              <a:rPr lang="en-US" altLang="en-US" sz="2400"/>
              <a:t> </a:t>
            </a:r>
            <a:r>
              <a:rPr lang="en-US" altLang="en-US" sz="2400" i="1"/>
              <a:t>L – </a:t>
            </a:r>
            <a:r>
              <a:rPr lang="en-US" altLang="en-US" sz="2400" b="1" i="1">
                <a:sym typeface="Symbol" panose="05050102010706020507" pitchFamily="18" charset="2"/>
              </a:rPr>
              <a:t></a:t>
            </a:r>
            <a:r>
              <a:rPr lang="en-US" altLang="en-US" sz="2400"/>
              <a:t>.</a:t>
            </a:r>
          </a:p>
          <a:p>
            <a:pPr eaLnBrk="1" hangingPunct="1">
              <a:spcBef>
                <a:spcPct val="50000"/>
              </a:spcBef>
              <a:buFontTx/>
              <a:buNone/>
            </a:pPr>
            <a:endParaRPr lang="en-US" altLang="en-US" sz="2400"/>
          </a:p>
        </p:txBody>
      </p:sp>
      <p:sp>
        <p:nvSpPr>
          <p:cNvPr id="11269" name="Rectangle 7"/>
          <p:cNvSpPr>
            <a:spLocks noChangeArrowheads="1"/>
          </p:cNvSpPr>
          <p:nvPr/>
        </p:nvSpPr>
        <p:spPr bwMode="auto">
          <a:xfrm>
            <a:off x="4108450" y="6276975"/>
            <a:ext cx="996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1200" b="1"/>
              <a:t>Figure 3.33</a:t>
            </a:r>
          </a:p>
        </p:txBody>
      </p:sp>
      <p:pic>
        <p:nvPicPr>
          <p:cNvPr id="11270" name="Picture 8" descr="The image consists of a visual representation and a caption. Visual representation. An oscillating curve is graphed on the x y coordinate plane. A point L and a point M are marked on the positive y axis and positive x axis, respectively. The curve enters the top left of the viewing window in the second quadrant, goes down and to the right, enters the first quadrant, intersects a horizontal dashed line y = L, reaches a low point on a vertical dashed line x = M. The point is slightly less than epsilon units below y = L. The curve then goes up and to the right, intersects y = L, goes further up and to the right, reaches slightly less than epsilon units above y = L, then goes down and to the right, and further oscillates about y = L with decreasing amplitude from left to right. An arrow enclosing the curve faces to the right from x = M. y = L passes through the center of the arrow. The vertical distance between the upper and the lower extremities of the arrow is marked epsilon. lim_(x right arrow infinity) (f(x)) = L. Caption. f(x) is within epsilon units of L as x approaches infinity.&#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352800"/>
            <a:ext cx="3429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CBD9EA6-9803-4923-AFBC-38E61991228E}" type="slidenum">
              <a:rPr lang="en-US" altLang="en-US" sz="1400" smtClean="0"/>
              <a:pPr>
                <a:spcBef>
                  <a:spcPct val="0"/>
                </a:spcBef>
                <a:buFontTx/>
                <a:buNone/>
              </a:pPr>
              <a:t>9</a:t>
            </a:fld>
            <a:endParaRPr lang="en-US" altLang="en-US" sz="1400" smtClean="0"/>
          </a:p>
        </p:txBody>
      </p:sp>
      <p:sp>
        <p:nvSpPr>
          <p:cNvPr id="12291" name="Text Box 2"/>
          <p:cNvSpPr txBox="1">
            <a:spLocks noChangeArrowheads="1"/>
          </p:cNvSpPr>
          <p:nvPr/>
        </p:nvSpPr>
        <p:spPr bwMode="auto">
          <a:xfrm>
            <a:off x="455613" y="3198813"/>
            <a:ext cx="82264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lnSpc>
                <a:spcPct val="90000"/>
              </a:lnSpc>
              <a:buFontTx/>
              <a:buNone/>
            </a:pPr>
            <a:r>
              <a:rPr lang="en-US" altLang="en-US" sz="4000"/>
              <a:t>Horizontal Asymptotes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soen_master slide">
  <a:themeElements>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soen_mast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arsoen_mast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arsoen_mast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arsoen_mast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arsoen_mast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arsoen_mast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arsoen_mast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arsoen_mast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arsoen_mast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arsoen_mast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arsoen_mast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arsoen_mast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arsoen_mast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Larsoen_master slide</Template>
  <TotalTime>1353</TotalTime>
  <Words>1013</Words>
  <Application>Microsoft Office PowerPoint</Application>
  <PresentationFormat>On-screen Show (4:3)</PresentationFormat>
  <Paragraphs>201</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Wingdings</vt:lpstr>
      <vt:lpstr>Symbol</vt:lpstr>
      <vt:lpstr>Larsoen_master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ssharma</dc:creator>
  <cp:lastModifiedBy>Sivasubramanian, Venkatesan</cp:lastModifiedBy>
  <cp:revision>498</cp:revision>
  <dcterms:created xsi:type="dcterms:W3CDTF">2008-11-21T04:28:28Z</dcterms:created>
  <dcterms:modified xsi:type="dcterms:W3CDTF">2018-08-01T09:35:27Z</dcterms:modified>
</cp:coreProperties>
</file>