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81" r:id="rId2"/>
    <p:sldId id="282" r:id="rId3"/>
    <p:sldId id="256" r:id="rId4"/>
    <p:sldId id="259" r:id="rId5"/>
    <p:sldId id="279"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0" r:id="rId22"/>
    <p:sldId id="277" r:id="rId23"/>
    <p:sldId id="278"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26" autoAdjust="0"/>
    <p:restoredTop sz="94660"/>
  </p:normalViewPr>
  <p:slideViewPr>
    <p:cSldViewPr>
      <p:cViewPr varScale="1">
        <p:scale>
          <a:sx n="92" d="100"/>
          <a:sy n="92" d="100"/>
        </p:scale>
        <p:origin x="-39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74C9948-E43E-4A4A-9907-61DC18858F83}" type="slidenum">
              <a:rPr lang="en-US" altLang="en-US"/>
              <a:pPr/>
              <a:t>‹#›</a:t>
            </a:fld>
            <a:endParaRPr lang="en-US" altLang="en-US"/>
          </a:p>
        </p:txBody>
      </p:sp>
    </p:spTree>
    <p:extLst>
      <p:ext uri="{BB962C8B-B14F-4D97-AF65-F5344CB8AC3E}">
        <p14:creationId xmlns:p14="http://schemas.microsoft.com/office/powerpoint/2010/main" val="2945318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50DFA6-6F84-4890-9B28-53F66C9E9A78}" type="slidenum">
              <a:rPr lang="en-US" altLang="en-US"/>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09855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7732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0554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8289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52219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65675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55688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234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75151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55408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24545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fld id="{414AED07-A7A7-458B-8324-4220327A662F}" type="slidenum">
              <a:rPr lang="en-US" altLang="en-US"/>
              <a:pPr eaLnBrk="1" hangingPunct="1">
                <a:spcBef>
                  <a:spcPct val="50000"/>
                </a:spcBef>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511175"/>
            <a:ext cx="6819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Arial" charset="0"/>
              <a:buNone/>
            </a:pPr>
            <a:r>
              <a:rPr lang="en-IN" altLang="en-US" sz="4000" b="1">
                <a:ea typeface="Arial" charset="0"/>
                <a:cs typeface="Arial" charset="0"/>
              </a:rPr>
              <a:t>Applications of Integration</a:t>
            </a:r>
            <a:endParaRPr lang="en-US" altLang="en-US" sz="4000" b="1">
              <a:ea typeface="Arial" charset="0"/>
              <a:cs typeface="Arial"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rgbClr val="E72D36"/>
                </a:solidFill>
              </a:rPr>
              <a:t>7</a:t>
            </a:r>
          </a:p>
        </p:txBody>
      </p:sp>
      <p:pic>
        <p:nvPicPr>
          <p:cNvPr id="3079" name="Picture 1" descr="Cover pag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75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This is summarized graphically in Figure 7.4.</a:t>
            </a:r>
          </a:p>
          <a:p>
            <a:pPr marL="0" indent="0" eaLnBrk="1" hangingPunct="1">
              <a:buFont typeface="Wingdings" pitchFamily="2" charset="2"/>
              <a:buNone/>
            </a:pPr>
            <a:r>
              <a:rPr lang="en-US" altLang="en-US" smtClean="0"/>
              <a:t> </a:t>
            </a:r>
          </a:p>
          <a:p>
            <a:pPr marL="0" indent="0" eaLnBrk="1" hangingPunct="1">
              <a:buFont typeface="Wingdings" pitchFamily="2" charset="2"/>
              <a:buNone/>
            </a:pPr>
            <a:r>
              <a:rPr lang="en-US" altLang="en-US" smtClean="0"/>
              <a:t>Notice in Figure 7.4 that the height of a representative  rectangle is </a:t>
            </a:r>
            <a:r>
              <a:rPr lang="en-US" altLang="en-US" i="1" smtClean="0"/>
              <a:t>f</a:t>
            </a:r>
            <a:r>
              <a:rPr lang="en-US" altLang="en-US" smtClean="0"/>
              <a:t>(</a:t>
            </a:r>
            <a:r>
              <a:rPr lang="en-US" altLang="en-US" i="1" smtClean="0"/>
              <a:t>x</a:t>
            </a:r>
            <a:r>
              <a:rPr lang="en-US" altLang="en-US" smtClean="0"/>
              <a:t>) – </a:t>
            </a:r>
            <a:r>
              <a:rPr lang="en-US" altLang="en-US" i="1" smtClean="0"/>
              <a:t>g</a:t>
            </a:r>
            <a:r>
              <a:rPr lang="en-US" altLang="en-US" smtClean="0"/>
              <a:t>(</a:t>
            </a:r>
            <a:r>
              <a:rPr lang="en-US" altLang="en-US" i="1" smtClean="0"/>
              <a:t>x</a:t>
            </a:r>
            <a:r>
              <a:rPr lang="en-US" altLang="en-US" smtClean="0"/>
              <a:t>) regardless of the relative position of the </a:t>
            </a:r>
            <a:r>
              <a:rPr lang="en-US" altLang="en-US" i="1" smtClean="0"/>
              <a:t>x</a:t>
            </a:r>
            <a:r>
              <a:rPr lang="en-US" altLang="en-US" smtClean="0"/>
              <a:t>-axis.</a:t>
            </a:r>
          </a:p>
        </p:txBody>
      </p:sp>
      <p:sp>
        <p:nvSpPr>
          <p:cNvPr id="13315" name="Rectangle 5"/>
          <p:cNvSpPr>
            <a:spLocks noChangeArrowheads="1"/>
          </p:cNvSpPr>
          <p:nvPr/>
        </p:nvSpPr>
        <p:spPr bwMode="auto">
          <a:xfrm>
            <a:off x="4191000" y="64008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7.4</a:t>
            </a:r>
          </a:p>
        </p:txBody>
      </p:sp>
      <p:pic>
        <p:nvPicPr>
          <p:cNvPr id="13316" name="Picture 6" descr="Two graphs. (graph 1). Two curves and a rectangle are graphed on the x y coordinate plane. Two points are labeled on the positive x axis. They are as follows from left to right: x = a and x = b. One curve is labeled f. It begins at a point on the negative x axis, goes up and to the right in the second quadrant, intersects the positive y axis, enters the first quadrant, passes through the point for which x = a, reaches a high point, then goes down and to the right, passes through a labeled point (x, f(x)), then passes through the point for which x = b, goes further down and to the right, and exits the right of the viewing window. The second curve is labeled g. It is graphed under the curve of f. It enters the left of the viewing window in the third quadrant, goes down and to the right, intersects the negative y axis, enters the fourth quadrant, passes through the point for which x = a, reaches a low point, then goes up and to the right, passes through a labeled point (x, g(x)), then passes through the point for which x = b, and then intersects the positive x axis, goes further up and to the right in the first quadrant, and exits the right of the viewing window. The region between the two curves is shaded on the right of the y axis. The left and right boundaries of the shaded region are the vertical lines x = a and x = b respectively. The vertical distance between the two points (x, f(x)) and (x, g(x)) is labeled f(x) minus g(x). The rectangle is graphed between the two curves in the shaded region. The upper and lower sides of the rectangle intersect both the curves at point (x, f(x)) and (x, g(x)) respectively. (graph 2). The same curve of f, curve of g and the rectangle in graph 1 are graphed below the x axi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188" y="3505200"/>
            <a:ext cx="7897812" cy="288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12"/>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Representative rectangles are used throughout this chapter in various applications of integration. </a:t>
            </a:r>
          </a:p>
          <a:p>
            <a:pPr marL="0" indent="0" eaLnBrk="1" hangingPunct="1">
              <a:lnSpc>
                <a:spcPct val="120000"/>
              </a:lnSpc>
              <a:buFont typeface="Wingdings" pitchFamily="2" charset="2"/>
              <a:buNone/>
            </a:pPr>
            <a:endParaRPr lang="en-US" altLang="en-US" smtClean="0"/>
          </a:p>
          <a:p>
            <a:pPr marL="0" indent="0" eaLnBrk="1" hangingPunct="1">
              <a:lnSpc>
                <a:spcPct val="120000"/>
              </a:lnSpc>
              <a:buFont typeface="Wingdings" pitchFamily="2" charset="2"/>
              <a:buNone/>
            </a:pPr>
            <a:r>
              <a:rPr lang="en-US" altLang="en-US" smtClean="0"/>
              <a:t>A vertical rectangle (of width </a:t>
            </a:r>
            <a:r>
              <a:rPr lang="en-US" altLang="en-US" smtClean="0">
                <a:sym typeface="Symbol" pitchFamily="18" charset="2"/>
              </a:rPr>
              <a:t></a:t>
            </a:r>
            <a:r>
              <a:rPr lang="en-US" altLang="en-US" i="1" smtClean="0"/>
              <a:t>x</a:t>
            </a:r>
            <a:r>
              <a:rPr lang="en-US" altLang="en-US" smtClean="0"/>
              <a:t>) implies integration with respect to </a:t>
            </a:r>
            <a:r>
              <a:rPr lang="en-US" altLang="en-US" i="1" smtClean="0"/>
              <a:t>x, </a:t>
            </a:r>
            <a:r>
              <a:rPr lang="en-US" altLang="en-US" smtClean="0"/>
              <a:t>whereas a horizontal rectangle (of width </a:t>
            </a:r>
            <a:r>
              <a:rPr lang="en-US" altLang="en-US" smtClean="0">
                <a:sym typeface="Symbol" pitchFamily="18" charset="2"/>
              </a:rPr>
              <a:t></a:t>
            </a:r>
            <a:r>
              <a:rPr lang="en-US" altLang="en-US" i="1" smtClean="0">
                <a:sym typeface="Symbol" pitchFamily="18" charset="2"/>
              </a:rPr>
              <a:t>y</a:t>
            </a:r>
            <a:r>
              <a:rPr lang="en-US" altLang="en-US" smtClean="0">
                <a:sym typeface="Symbol" pitchFamily="18" charset="2"/>
              </a:rPr>
              <a:t>) </a:t>
            </a:r>
            <a:r>
              <a:rPr lang="en-US" altLang="en-US" smtClean="0"/>
              <a:t> implies integration with respect to </a:t>
            </a:r>
            <a:r>
              <a:rPr lang="en-US" altLang="en-US" i="1" smtClean="0"/>
              <a:t>y.</a:t>
            </a:r>
          </a:p>
        </p:txBody>
      </p:sp>
      <p:sp>
        <p:nvSpPr>
          <p:cNvPr id="14339" name="Rectangle 14"/>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47688" y="319088"/>
            <a:ext cx="8229600" cy="685800"/>
          </a:xfrm>
          <a:noFill/>
        </p:spPr>
        <p:txBody>
          <a:bodyPr/>
          <a:lstStyle/>
          <a:p>
            <a:pPr eaLnBrk="1" hangingPunct="1"/>
            <a:r>
              <a:rPr lang="en-US" altLang="en-US" sz="2200" smtClean="0">
                <a:solidFill>
                  <a:schemeClr val="bg1"/>
                </a:solidFill>
              </a:rPr>
              <a:t>Example 1 – </a:t>
            </a:r>
            <a:r>
              <a:rPr lang="en-US" altLang="en-US" sz="2200" i="1" smtClean="0">
                <a:solidFill>
                  <a:schemeClr val="bg1"/>
                </a:solidFill>
              </a:rPr>
              <a:t>Finding the Area of a Region Between Two Curves</a:t>
            </a:r>
          </a:p>
        </p:txBody>
      </p:sp>
      <p:sp>
        <p:nvSpPr>
          <p:cNvPr id="40963" name="Rectangle 3"/>
          <p:cNvSpPr>
            <a:spLocks noGrp="1" noChangeArrowheads="1"/>
          </p:cNvSpPr>
          <p:nvPr>
            <p:ph type="body" idx="1"/>
          </p:nvPr>
        </p:nvSpPr>
        <p:spPr>
          <a:xfrm>
            <a:off x="457200" y="1370013"/>
            <a:ext cx="8229600" cy="5256212"/>
          </a:xfrm>
        </p:spPr>
        <p:txBody>
          <a:bodyPr/>
          <a:lstStyle/>
          <a:p>
            <a:pPr eaLnBrk="1" hangingPunct="1">
              <a:buFont typeface="Wingdings" pitchFamily="2" charset="2"/>
              <a:buNone/>
            </a:pPr>
            <a:r>
              <a:rPr lang="en-US" altLang="en-US" smtClean="0"/>
              <a:t>Find the area of the region bounded by the graphs of </a:t>
            </a:r>
          </a:p>
          <a:p>
            <a:pPr eaLnBrk="1" hangingPunct="1">
              <a:buFont typeface="Wingdings" pitchFamily="2" charset="2"/>
              <a:buNone/>
            </a:pPr>
            <a:r>
              <a:rPr lang="en-US" altLang="en-US" i="1" smtClean="0"/>
              <a:t>y</a:t>
            </a:r>
            <a:r>
              <a:rPr lang="en-US" altLang="en-US" smtClean="0"/>
              <a:t> = </a:t>
            </a:r>
            <a:r>
              <a:rPr lang="en-US" altLang="en-US" i="1" smtClean="0"/>
              <a:t>x</a:t>
            </a:r>
            <a:r>
              <a:rPr lang="en-US" altLang="en-US" baseline="30000" smtClean="0"/>
              <a:t>2</a:t>
            </a:r>
            <a:r>
              <a:rPr lang="en-US" altLang="en-US" smtClean="0"/>
              <a:t> + 2, </a:t>
            </a:r>
            <a:r>
              <a:rPr lang="en-US" altLang="en-US" i="1" smtClean="0"/>
              <a:t>y</a:t>
            </a:r>
            <a:r>
              <a:rPr lang="en-US" altLang="en-US" smtClean="0"/>
              <a:t> = –</a:t>
            </a:r>
            <a:r>
              <a:rPr lang="en-US" altLang="en-US" i="1" smtClean="0"/>
              <a:t>x</a:t>
            </a:r>
            <a:r>
              <a:rPr lang="en-US" altLang="en-US" smtClean="0"/>
              <a:t>, </a:t>
            </a:r>
            <a:r>
              <a:rPr lang="en-US" altLang="en-US" i="1" smtClean="0"/>
              <a:t>x</a:t>
            </a:r>
            <a:r>
              <a:rPr lang="en-US" altLang="en-US" smtClean="0"/>
              <a:t> = 0, and </a:t>
            </a:r>
            <a:r>
              <a:rPr lang="en-US" altLang="en-US" i="1" smtClean="0"/>
              <a:t>x</a:t>
            </a:r>
            <a:r>
              <a:rPr lang="en-US" altLang="en-US" smtClean="0"/>
              <a:t> = 1.</a:t>
            </a:r>
          </a:p>
          <a:p>
            <a:pPr eaLnBrk="1" hangingPunct="1">
              <a:buFont typeface="Wingdings" pitchFamily="2" charset="2"/>
              <a:buNone/>
            </a:pPr>
            <a:endParaRPr lang="en-US" altLang="en-US" smtClean="0"/>
          </a:p>
          <a:p>
            <a:pPr eaLnBrk="1" hangingPunct="1">
              <a:buFont typeface="Wingdings" pitchFamily="2" charset="2"/>
              <a:buNone/>
            </a:pPr>
            <a:r>
              <a:rPr lang="en-US" altLang="en-US" smtClean="0">
                <a:solidFill>
                  <a:srgbClr val="D7181E"/>
                </a:solidFill>
                <a:ea typeface="Arial" charset="0"/>
                <a:cs typeface="Arial" charset="0"/>
              </a:rPr>
              <a:t>Solution:</a:t>
            </a:r>
          </a:p>
          <a:p>
            <a:pPr eaLnBrk="1" hangingPunct="1">
              <a:buFont typeface="Wingdings" pitchFamily="2" charset="2"/>
              <a:buNone/>
            </a:pPr>
            <a:r>
              <a:rPr lang="en-US" altLang="en-US" smtClean="0"/>
              <a:t>Let </a:t>
            </a:r>
            <a:r>
              <a:rPr lang="en-US" altLang="en-US" i="1" smtClean="0"/>
              <a:t>g</a:t>
            </a:r>
            <a:r>
              <a:rPr lang="en-US" altLang="en-US" smtClean="0"/>
              <a:t>(</a:t>
            </a:r>
            <a:r>
              <a:rPr lang="en-US" altLang="en-US" i="1" smtClean="0"/>
              <a:t>x</a:t>
            </a:r>
            <a:r>
              <a:rPr lang="en-US" altLang="en-US" smtClean="0"/>
              <a:t>) = –</a:t>
            </a:r>
            <a:r>
              <a:rPr lang="en-US" altLang="en-US" i="1" smtClean="0"/>
              <a:t>x</a:t>
            </a:r>
            <a:r>
              <a:rPr lang="en-US" altLang="en-US" smtClean="0"/>
              <a:t> and </a:t>
            </a:r>
            <a:r>
              <a:rPr lang="en-US" altLang="en-US" i="1" smtClean="0"/>
              <a:t>f</a:t>
            </a:r>
            <a:r>
              <a:rPr lang="en-US" altLang="en-US" smtClean="0"/>
              <a:t>(</a:t>
            </a:r>
            <a:r>
              <a:rPr lang="en-US" altLang="en-US" i="1" smtClean="0"/>
              <a:t>x</a:t>
            </a:r>
            <a:r>
              <a:rPr lang="en-US" altLang="en-US" smtClean="0"/>
              <a:t>) = </a:t>
            </a:r>
            <a:r>
              <a:rPr lang="en-US" altLang="en-US" i="1" smtClean="0"/>
              <a:t>x</a:t>
            </a:r>
            <a:r>
              <a:rPr lang="en-US" altLang="en-US" baseline="30000" smtClean="0"/>
              <a:t>2</a:t>
            </a:r>
            <a:r>
              <a:rPr lang="en-US" altLang="en-US" smtClean="0"/>
              <a:t> + 2.</a:t>
            </a:r>
          </a:p>
          <a:p>
            <a:pPr eaLnBrk="1" hangingPunct="1">
              <a:buFont typeface="Wingdings" pitchFamily="2" charset="2"/>
              <a:buNone/>
            </a:pPr>
            <a:endParaRPr lang="en-US" altLang="en-US" smtClean="0"/>
          </a:p>
          <a:p>
            <a:pPr eaLnBrk="1" hangingPunct="1">
              <a:buFont typeface="Wingdings" pitchFamily="2" charset="2"/>
              <a:buNone/>
            </a:pPr>
            <a:r>
              <a:rPr lang="en-US" altLang="en-US" smtClean="0"/>
              <a:t>Then </a:t>
            </a:r>
            <a:r>
              <a:rPr lang="en-US" altLang="en-US" i="1" smtClean="0"/>
              <a:t>g</a:t>
            </a:r>
            <a:r>
              <a:rPr lang="en-US" altLang="en-US" smtClean="0"/>
              <a:t>(</a:t>
            </a:r>
            <a:r>
              <a:rPr lang="en-US" altLang="en-US" i="1" smtClean="0"/>
              <a:t>x</a:t>
            </a:r>
            <a:r>
              <a:rPr lang="en-US" altLang="en-US" smtClean="0"/>
              <a:t>) </a:t>
            </a:r>
            <a:r>
              <a:rPr lang="en-US" altLang="en-US" smtClean="0">
                <a:ea typeface="Arial" charset="0"/>
                <a:cs typeface="Arial" charset="0"/>
              </a:rPr>
              <a:t>≤</a:t>
            </a:r>
            <a:r>
              <a:rPr lang="en-US" altLang="en-US" smtClean="0"/>
              <a:t> </a:t>
            </a:r>
            <a:r>
              <a:rPr lang="en-US" altLang="en-US" i="1" smtClean="0"/>
              <a:t>f</a:t>
            </a:r>
            <a:r>
              <a:rPr lang="en-US" altLang="en-US" smtClean="0"/>
              <a:t>(</a:t>
            </a:r>
            <a:r>
              <a:rPr lang="en-US" altLang="en-US" i="1" smtClean="0"/>
              <a:t>x</a:t>
            </a:r>
            <a:r>
              <a:rPr lang="en-US" altLang="en-US" smtClean="0"/>
              <a:t>) for all </a:t>
            </a:r>
            <a:r>
              <a:rPr lang="en-US" altLang="en-US" i="1" smtClean="0"/>
              <a:t>x </a:t>
            </a:r>
            <a:r>
              <a:rPr lang="en-US" altLang="en-US" smtClean="0"/>
              <a:t>in [0, 1], </a:t>
            </a:r>
          </a:p>
          <a:p>
            <a:pPr eaLnBrk="1" hangingPunct="1">
              <a:buFont typeface="Wingdings" pitchFamily="2" charset="2"/>
              <a:buNone/>
            </a:pPr>
            <a:r>
              <a:rPr lang="en-US" altLang="en-US" smtClean="0"/>
              <a:t>as shown in Figure 7.5. </a:t>
            </a:r>
          </a:p>
        </p:txBody>
      </p:sp>
      <p:sp>
        <p:nvSpPr>
          <p:cNvPr id="40965" name="Rectangle 5"/>
          <p:cNvSpPr>
            <a:spLocks noChangeArrowheads="1"/>
          </p:cNvSpPr>
          <p:nvPr/>
        </p:nvSpPr>
        <p:spPr bwMode="auto">
          <a:xfrm>
            <a:off x="6400800" y="6278563"/>
            <a:ext cx="904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7.5</a:t>
            </a:r>
          </a:p>
        </p:txBody>
      </p:sp>
      <p:pic>
        <p:nvPicPr>
          <p:cNvPr id="3" name="Picture 2" descr="The image consists of a visual representation and a caption. Visual representation. An upward opening parabola, a line, and a rectangle are graphed on the x y coordinate plane. The parabola is labeled f(x) = x^2 + 2. It enters the top left of the viewing window in the second quadrant, goes down and to the right, passes through the point (negative 1, 3), reaches a low point at the vertex (0, 2) on the positive y axis, goes up and to the right in the first quadrant, passes through the labeled point (x, f(x)), then passes through the point (1, 3), and exits the top of the viewing window. The line is labeled g(x) = negative x. It is graphed under the parabola. It enters the left of the viewing window in the second quadrant, goes down and to the right, passes through the point (negative 1, 1), then passes through and origin and enters the fourth quadrant, passes through the labeled point (x, g(x)), then passes through the point (1, negative 1), and exits the bottom of the viewing window. The region between the parabola and the line is shaded on the right of the y axis. The left and right boundaries of the shaded region are the vertical lines x = 0 and x = 1 respectively. The rectangle is graphed between the parabola and the line in the shaded region. The upper and lower sides of the rectangle intersect the parabola at point (x, f(x)) and the line at point (x, g(x)) respectively. Caption. Region bounded by the graph of f, the graph of g, x = 0, and x =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278063"/>
            <a:ext cx="3057525"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0963">
                                            <p:txEl>
                                              <p:pRg st="3" end="3"/>
                                            </p:txEl>
                                          </p:spTgt>
                                        </p:tgtEl>
                                        <p:attrNameLst>
                                          <p:attrName>style.visibility</p:attrName>
                                        </p:attrNameLst>
                                      </p:cBhvr>
                                      <p:to>
                                        <p:strVal val="visible"/>
                                      </p:to>
                                    </p:set>
                                    <p:animEffect transition="in" filter="fade">
                                      <p:cBhvr>
                                        <p:cTn id="7" dur="1000"/>
                                        <p:tgtEl>
                                          <p:spTgt spid="40963">
                                            <p:txEl>
                                              <p:pRg st="3" end="3"/>
                                            </p:txEl>
                                          </p:spTgt>
                                        </p:tgtEl>
                                      </p:cBhvr>
                                    </p:animEffect>
                                    <p:anim calcmode="lin" valueType="num">
                                      <p:cBhvr>
                                        <p:cTn id="8" dur="10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6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63">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0963">
                                            <p:txEl>
                                              <p:pRg st="4" end="4"/>
                                            </p:txEl>
                                          </p:spTgt>
                                        </p:tgtEl>
                                        <p:attrNameLst>
                                          <p:attrName>style.visibility</p:attrName>
                                        </p:attrNameLst>
                                      </p:cBhvr>
                                      <p:to>
                                        <p:strVal val="visible"/>
                                      </p:to>
                                    </p:set>
                                    <p:animEffect transition="in" filter="fade">
                                      <p:cBhvr>
                                        <p:cTn id="13" dur="1000"/>
                                        <p:tgtEl>
                                          <p:spTgt spid="40963">
                                            <p:txEl>
                                              <p:pRg st="4" end="4"/>
                                            </p:txEl>
                                          </p:spTgt>
                                        </p:tgtEl>
                                      </p:cBhvr>
                                    </p:animEffect>
                                    <p:anim calcmode="lin" valueType="num">
                                      <p:cBhvr>
                                        <p:cTn id="14" dur="10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0963">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0963">
                                            <p:txEl>
                                              <p:pRg st="4" end="4"/>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0963">
                                            <p:txEl>
                                              <p:pRg st="6" end="6"/>
                                            </p:txEl>
                                          </p:spTgt>
                                        </p:tgtEl>
                                        <p:attrNameLst>
                                          <p:attrName>style.visibility</p:attrName>
                                        </p:attrNameLst>
                                      </p:cBhvr>
                                      <p:to>
                                        <p:strVal val="visible"/>
                                      </p:to>
                                    </p:set>
                                    <p:animEffect transition="in" filter="fade">
                                      <p:cBhvr>
                                        <p:cTn id="19" dur="1000"/>
                                        <p:tgtEl>
                                          <p:spTgt spid="40963">
                                            <p:txEl>
                                              <p:pRg st="6" end="6"/>
                                            </p:txEl>
                                          </p:spTgt>
                                        </p:tgtEl>
                                      </p:cBhvr>
                                    </p:animEffect>
                                    <p:anim calcmode="lin" valueType="num">
                                      <p:cBhvr>
                                        <p:cTn id="20" dur="1000" fill="hold"/>
                                        <p:tgtEl>
                                          <p:spTgt spid="40963">
                                            <p:txEl>
                                              <p:pRg st="6" end="6"/>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40963">
                                            <p:txEl>
                                              <p:pRg st="6" end="6"/>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0963">
                                            <p:txEl>
                                              <p:pRg st="6" end="6"/>
                                            </p:txEl>
                                          </p:spTgt>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40963">
                                            <p:txEl>
                                              <p:pRg st="7" end="7"/>
                                            </p:txEl>
                                          </p:spTgt>
                                        </p:tgtEl>
                                        <p:attrNameLst>
                                          <p:attrName>style.visibility</p:attrName>
                                        </p:attrNameLst>
                                      </p:cBhvr>
                                      <p:to>
                                        <p:strVal val="visible"/>
                                      </p:to>
                                    </p:set>
                                    <p:animEffect transition="in" filter="fade">
                                      <p:cBhvr>
                                        <p:cTn id="25" dur="1000"/>
                                        <p:tgtEl>
                                          <p:spTgt spid="40963">
                                            <p:txEl>
                                              <p:pRg st="7" end="7"/>
                                            </p:txEl>
                                          </p:spTgt>
                                        </p:tgtEl>
                                      </p:cBhvr>
                                    </p:animEffect>
                                    <p:anim calcmode="lin" valueType="num">
                                      <p:cBhvr>
                                        <p:cTn id="26" dur="1000" fill="hold"/>
                                        <p:tgtEl>
                                          <p:spTgt spid="40963">
                                            <p:txEl>
                                              <p:pRg st="7" end="7"/>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40963">
                                            <p:txEl>
                                              <p:pRg st="7" end="7"/>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40963">
                                            <p:txEl>
                                              <p:pRg st="7" end="7"/>
                                            </p:txEl>
                                          </p:spTgt>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40965"/>
                                        </p:tgtEl>
                                        <p:attrNameLst>
                                          <p:attrName>style.visibility</p:attrName>
                                        </p:attrNameLst>
                                      </p:cBhvr>
                                      <p:to>
                                        <p:strVal val="visible"/>
                                      </p:to>
                                    </p:set>
                                    <p:animEffect transition="in" filter="fade">
                                      <p:cBhvr>
                                        <p:cTn id="31" dur="1000"/>
                                        <p:tgtEl>
                                          <p:spTgt spid="40965"/>
                                        </p:tgtEl>
                                      </p:cBhvr>
                                    </p:animEffect>
                                    <p:anim calcmode="lin" valueType="num">
                                      <p:cBhvr>
                                        <p:cTn id="32" dur="1000" fill="hold"/>
                                        <p:tgtEl>
                                          <p:spTgt spid="40965"/>
                                        </p:tgtEl>
                                        <p:attrNameLst>
                                          <p:attrName>ppt_x</p:attrName>
                                        </p:attrNameLst>
                                      </p:cBhvr>
                                      <p:tavLst>
                                        <p:tav tm="0">
                                          <p:val>
                                            <p:strVal val="#ppt_x"/>
                                          </p:val>
                                        </p:tav>
                                        <p:tav tm="100000">
                                          <p:val>
                                            <p:strVal val="#ppt_x"/>
                                          </p:val>
                                        </p:tav>
                                      </p:tavLst>
                                    </p:anim>
                                    <p:anim calcmode="lin" valueType="num">
                                      <p:cBhvr>
                                        <p:cTn id="33" dur="900" decel="100000" fill="hold"/>
                                        <p:tgtEl>
                                          <p:spTgt spid="40965"/>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0965"/>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1000"/>
                                        <p:tgtEl>
                                          <p:spTgt spid="3"/>
                                        </p:tgtEl>
                                      </p:cBhvr>
                                    </p:animEffect>
                                    <p:anim calcmode="lin" valueType="num">
                                      <p:cBhvr>
                                        <p:cTn id="38" dur="1000" fill="hold"/>
                                        <p:tgtEl>
                                          <p:spTgt spid="3"/>
                                        </p:tgtEl>
                                        <p:attrNameLst>
                                          <p:attrName>ppt_x</p:attrName>
                                        </p:attrNameLst>
                                      </p:cBhvr>
                                      <p:tavLst>
                                        <p:tav tm="0">
                                          <p:val>
                                            <p:strVal val="#ppt_x"/>
                                          </p:val>
                                        </p:tav>
                                        <p:tav tm="100000">
                                          <p:val>
                                            <p:strVal val="#ppt_x"/>
                                          </p:val>
                                        </p:tav>
                                      </p:tavLst>
                                    </p:anim>
                                    <p:anim calcmode="lin" valueType="num">
                                      <p:cBhvr>
                                        <p:cTn id="39" dur="900" decel="100000" fill="hold"/>
                                        <p:tgtEl>
                                          <p:spTgt spid="3"/>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Example 1 – </a:t>
            </a:r>
            <a:r>
              <a:rPr lang="en-US" altLang="en-US" sz="4000" i="1" smtClean="0">
                <a:solidFill>
                  <a:schemeClr val="bg1"/>
                </a:solidFill>
              </a:rPr>
              <a:t>Solution</a:t>
            </a:r>
          </a:p>
        </p:txBody>
      </p:sp>
      <p:sp>
        <p:nvSpPr>
          <p:cNvPr id="41987" name="Rectangle 3"/>
          <p:cNvSpPr>
            <a:spLocks noGrp="1" noChangeArrowheads="1"/>
          </p:cNvSpPr>
          <p:nvPr>
            <p:ph type="body" idx="1"/>
          </p:nvPr>
        </p:nvSpPr>
        <p:spPr>
          <a:xfrm>
            <a:off x="457200" y="1371600"/>
            <a:ext cx="8229600" cy="5256213"/>
          </a:xfrm>
          <a:noFill/>
        </p:spPr>
        <p:txBody>
          <a:bodyPr/>
          <a:lstStyle/>
          <a:p>
            <a:pPr eaLnBrk="1" hangingPunct="1">
              <a:buFont typeface="Wingdings" pitchFamily="2" charset="2"/>
              <a:buNone/>
            </a:pPr>
            <a:r>
              <a:rPr lang="en-US" altLang="en-US" smtClean="0"/>
              <a:t>So, the area of the representative rectangle is</a:t>
            </a:r>
          </a:p>
          <a:p>
            <a:pPr eaLnBrk="1" hangingPunct="1">
              <a:buFont typeface="Wingdings" pitchFamily="2" charset="2"/>
              <a:buNone/>
            </a:pPr>
            <a:endParaRPr lang="en-US" altLang="en-US" sz="100" smtClean="0"/>
          </a:p>
          <a:p>
            <a:pPr eaLnBrk="1" hangingPunct="1">
              <a:buFont typeface="Wingdings" pitchFamily="2" charset="2"/>
              <a:buNone/>
            </a:pPr>
            <a:r>
              <a:rPr lang="en-US" altLang="en-US" smtClean="0">
                <a:sym typeface="Symbol" pitchFamily="18" charset="2"/>
              </a:rPr>
              <a:t>		</a:t>
            </a:r>
            <a:r>
              <a:rPr lang="en-US" altLang="en-US" i="1" smtClean="0"/>
              <a:t>A =</a:t>
            </a:r>
            <a:r>
              <a:rPr lang="en-US" altLang="en-US" smtClean="0"/>
              <a:t> [</a:t>
            </a:r>
            <a:r>
              <a:rPr lang="en-US" altLang="en-US" i="1" smtClean="0"/>
              <a:t>f</a:t>
            </a:r>
            <a:r>
              <a:rPr lang="en-US" altLang="en-US" smtClean="0"/>
              <a:t>(</a:t>
            </a:r>
            <a:r>
              <a:rPr lang="en-US" altLang="en-US" i="1" smtClean="0"/>
              <a:t>x</a:t>
            </a:r>
            <a:r>
              <a:rPr lang="en-US" altLang="en-US" smtClean="0"/>
              <a:t>) – </a:t>
            </a:r>
            <a:r>
              <a:rPr lang="en-US" altLang="en-US" i="1" smtClean="0"/>
              <a:t>g</a:t>
            </a:r>
            <a:r>
              <a:rPr lang="en-US" altLang="en-US" smtClean="0"/>
              <a:t>(</a:t>
            </a:r>
            <a:r>
              <a:rPr lang="en-US" altLang="en-US" i="1" smtClean="0"/>
              <a:t>x</a:t>
            </a:r>
            <a:r>
              <a:rPr lang="en-US" altLang="en-US" smtClean="0"/>
              <a:t>)]</a:t>
            </a:r>
            <a:r>
              <a:rPr lang="en-US" altLang="en-US" smtClean="0">
                <a:sym typeface="Symbol" pitchFamily="18" charset="2"/>
              </a:rPr>
              <a:t></a:t>
            </a:r>
            <a:r>
              <a:rPr lang="en-US" altLang="en-US" i="1" smtClean="0"/>
              <a:t>x</a:t>
            </a:r>
          </a:p>
          <a:p>
            <a:pPr eaLnBrk="1" hangingPunct="1">
              <a:buFont typeface="Wingdings" pitchFamily="2" charset="2"/>
              <a:buNone/>
            </a:pPr>
            <a:endParaRPr lang="en-US" altLang="en-US" sz="600" i="1" smtClean="0"/>
          </a:p>
          <a:p>
            <a:pPr eaLnBrk="1" hangingPunct="1">
              <a:buFont typeface="Wingdings" pitchFamily="2" charset="2"/>
              <a:buNone/>
            </a:pPr>
            <a:r>
              <a:rPr lang="en-US" altLang="en-US" i="1" smtClean="0"/>
              <a:t>		</a:t>
            </a:r>
            <a:r>
              <a:rPr lang="en-US" altLang="en-US" sz="2300" i="1" smtClean="0"/>
              <a:t>      </a:t>
            </a:r>
            <a:r>
              <a:rPr lang="en-US" altLang="en-US" i="1" smtClean="0"/>
              <a:t>= </a:t>
            </a:r>
            <a:r>
              <a:rPr lang="en-US" altLang="en-US" smtClean="0"/>
              <a:t>[(</a:t>
            </a:r>
            <a:r>
              <a:rPr lang="en-US" altLang="en-US" i="1" smtClean="0"/>
              <a:t>x</a:t>
            </a:r>
            <a:r>
              <a:rPr lang="en-US" altLang="en-US" baseline="30000" smtClean="0"/>
              <a:t>2 </a:t>
            </a:r>
            <a:r>
              <a:rPr lang="en-US" altLang="en-US" smtClean="0"/>
              <a:t>+ 2) – (–</a:t>
            </a:r>
            <a:r>
              <a:rPr lang="en-US" altLang="en-US" i="1" smtClean="0"/>
              <a:t>x)</a:t>
            </a:r>
            <a:r>
              <a:rPr lang="en-US" altLang="en-US" smtClean="0"/>
              <a:t>]</a:t>
            </a:r>
            <a:r>
              <a:rPr lang="en-US" altLang="en-US" smtClean="0">
                <a:sym typeface="Symbol" pitchFamily="18" charset="2"/>
              </a:rPr>
              <a:t></a:t>
            </a:r>
            <a:r>
              <a:rPr lang="en-US" altLang="en-US" i="1" smtClean="0"/>
              <a:t>x</a:t>
            </a:r>
          </a:p>
          <a:p>
            <a:pPr eaLnBrk="1" hangingPunct="1">
              <a:buFont typeface="Wingdings" pitchFamily="2" charset="2"/>
              <a:buNone/>
            </a:pPr>
            <a:endParaRPr lang="en-US" altLang="en-US" sz="300" smtClean="0"/>
          </a:p>
          <a:p>
            <a:pPr eaLnBrk="1" hangingPunct="1">
              <a:buFont typeface="Wingdings" pitchFamily="2" charset="2"/>
              <a:buNone/>
            </a:pPr>
            <a:r>
              <a:rPr lang="en-US" altLang="en-US" smtClean="0"/>
              <a:t>and the area of the region is</a:t>
            </a:r>
          </a:p>
          <a:p>
            <a:pPr eaLnBrk="1" hangingPunct="1">
              <a:buFont typeface="Wingdings" pitchFamily="2" charset="2"/>
              <a:buNone/>
            </a:pPr>
            <a:endParaRPr lang="en-US" altLang="en-US" smtClean="0"/>
          </a:p>
        </p:txBody>
      </p:sp>
      <p:pic>
        <p:nvPicPr>
          <p:cNvPr id="41997" name="Picture 13" descr="A = int_a^b (f(x) minus g(x)) d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3276600"/>
            <a:ext cx="23622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9" name="Picture 15" descr="= [(x^3)/3 + (x^2)/2) + 2 x]_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8" y="4849813"/>
            <a:ext cx="20208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01" name="Picture 17" descr="= 1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2300" y="6235700"/>
            <a:ext cx="6667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 Box 9"/>
          <p:cNvSpPr txBox="1">
            <a:spLocks noChangeArrowheads="1"/>
          </p:cNvSpPr>
          <p:nvPr/>
        </p:nvSpPr>
        <p:spPr bwMode="auto">
          <a:xfrm>
            <a:off x="8229600" y="711200"/>
            <a:ext cx="8223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pic>
        <p:nvPicPr>
          <p:cNvPr id="2" name="Picture 1" descr="= int_0^1 ((x^2 + 2) minus (negative x)) d x."/>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978025" y="4070350"/>
            <a:ext cx="2514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 1/3 + 1/2 + 2."/>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000250" y="5597525"/>
            <a:ext cx="11160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1987">
                                            <p:txEl>
                                              <p:pRg st="4" end="4"/>
                                            </p:txEl>
                                          </p:spTgt>
                                        </p:tgtEl>
                                        <p:attrNameLst>
                                          <p:attrName>style.visibility</p:attrName>
                                        </p:attrNameLst>
                                      </p:cBhvr>
                                      <p:to>
                                        <p:strVal val="visible"/>
                                      </p:to>
                                    </p:set>
                                    <p:animEffect transition="in" filter="fade">
                                      <p:cBhvr>
                                        <p:cTn id="7" dur="1000"/>
                                        <p:tgtEl>
                                          <p:spTgt spid="41987">
                                            <p:txEl>
                                              <p:pRg st="4" end="4"/>
                                            </p:txEl>
                                          </p:spTgt>
                                        </p:tgtEl>
                                      </p:cBhvr>
                                    </p:animEffect>
                                    <p:anim calcmode="lin" valueType="num">
                                      <p:cBhvr>
                                        <p:cTn id="8" dur="10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987">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987">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1987">
                                            <p:txEl>
                                              <p:pRg st="6" end="6"/>
                                            </p:txEl>
                                          </p:spTgt>
                                        </p:tgtEl>
                                        <p:attrNameLst>
                                          <p:attrName>style.visibility</p:attrName>
                                        </p:attrNameLst>
                                      </p:cBhvr>
                                      <p:to>
                                        <p:strVal val="visible"/>
                                      </p:to>
                                    </p:set>
                                    <p:animEffect transition="in" filter="fade">
                                      <p:cBhvr>
                                        <p:cTn id="15" dur="1000"/>
                                        <p:tgtEl>
                                          <p:spTgt spid="41987">
                                            <p:txEl>
                                              <p:pRg st="6" end="6"/>
                                            </p:txEl>
                                          </p:spTgt>
                                        </p:tgtEl>
                                      </p:cBhvr>
                                    </p:animEffect>
                                    <p:anim calcmode="lin" valueType="num">
                                      <p:cBhvr>
                                        <p:cTn id="16" dur="1000" fill="hold"/>
                                        <p:tgtEl>
                                          <p:spTgt spid="41987">
                                            <p:txEl>
                                              <p:pRg st="6" end="6"/>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1987">
                                            <p:txEl>
                                              <p:pRg st="6" end="6"/>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1987">
                                            <p:txEl>
                                              <p:pRg st="6" end="6"/>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41997"/>
                                        </p:tgtEl>
                                        <p:attrNameLst>
                                          <p:attrName>style.visibility</p:attrName>
                                        </p:attrNameLst>
                                      </p:cBhvr>
                                      <p:to>
                                        <p:strVal val="visible"/>
                                      </p:to>
                                    </p:set>
                                    <p:animEffect transition="in" filter="fade">
                                      <p:cBhvr>
                                        <p:cTn id="21" dur="1000"/>
                                        <p:tgtEl>
                                          <p:spTgt spid="41997"/>
                                        </p:tgtEl>
                                      </p:cBhvr>
                                    </p:animEffect>
                                    <p:anim calcmode="lin" valueType="num">
                                      <p:cBhvr>
                                        <p:cTn id="22" dur="1000" fill="hold"/>
                                        <p:tgtEl>
                                          <p:spTgt spid="41997"/>
                                        </p:tgtEl>
                                        <p:attrNameLst>
                                          <p:attrName>ppt_x</p:attrName>
                                        </p:attrNameLst>
                                      </p:cBhvr>
                                      <p:tavLst>
                                        <p:tav tm="0">
                                          <p:val>
                                            <p:strVal val="#ppt_x"/>
                                          </p:val>
                                        </p:tav>
                                        <p:tav tm="100000">
                                          <p:val>
                                            <p:strVal val="#ppt_x"/>
                                          </p:val>
                                        </p:tav>
                                      </p:tavLst>
                                    </p:anim>
                                    <p:anim calcmode="lin" valueType="num">
                                      <p:cBhvr>
                                        <p:cTn id="23" dur="900" decel="100000" fill="hold"/>
                                        <p:tgtEl>
                                          <p:spTgt spid="4199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1997"/>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1000"/>
                                        <p:tgtEl>
                                          <p:spTgt spid="2"/>
                                        </p:tgtEl>
                                      </p:cBhvr>
                                    </p:animEffect>
                                    <p:anim calcmode="lin" valueType="num">
                                      <p:cBhvr>
                                        <p:cTn id="30" dur="1000" fill="hold"/>
                                        <p:tgtEl>
                                          <p:spTgt spid="2"/>
                                        </p:tgtEl>
                                        <p:attrNameLst>
                                          <p:attrName>ppt_x</p:attrName>
                                        </p:attrNameLst>
                                      </p:cBhvr>
                                      <p:tavLst>
                                        <p:tav tm="0">
                                          <p:val>
                                            <p:strVal val="#ppt_x"/>
                                          </p:val>
                                        </p:tav>
                                        <p:tav tm="100000">
                                          <p:val>
                                            <p:strVal val="#ppt_x"/>
                                          </p:val>
                                        </p:tav>
                                      </p:tavLst>
                                    </p:anim>
                                    <p:anim calcmode="lin" valueType="num">
                                      <p:cBhvr>
                                        <p:cTn id="31" dur="900" decel="100000" fill="hold"/>
                                        <p:tgtEl>
                                          <p:spTgt spid="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41999"/>
                                        </p:tgtEl>
                                        <p:attrNameLst>
                                          <p:attrName>style.visibility</p:attrName>
                                        </p:attrNameLst>
                                      </p:cBhvr>
                                      <p:to>
                                        <p:strVal val="visible"/>
                                      </p:to>
                                    </p:set>
                                    <p:animEffect transition="in" filter="fade">
                                      <p:cBhvr>
                                        <p:cTn id="37" dur="1000"/>
                                        <p:tgtEl>
                                          <p:spTgt spid="41999"/>
                                        </p:tgtEl>
                                      </p:cBhvr>
                                    </p:animEffect>
                                    <p:anim calcmode="lin" valueType="num">
                                      <p:cBhvr>
                                        <p:cTn id="38" dur="1000" fill="hold"/>
                                        <p:tgtEl>
                                          <p:spTgt spid="41999"/>
                                        </p:tgtEl>
                                        <p:attrNameLst>
                                          <p:attrName>ppt_x</p:attrName>
                                        </p:attrNameLst>
                                      </p:cBhvr>
                                      <p:tavLst>
                                        <p:tav tm="0">
                                          <p:val>
                                            <p:strVal val="#ppt_x"/>
                                          </p:val>
                                        </p:tav>
                                        <p:tav tm="100000">
                                          <p:val>
                                            <p:strVal val="#ppt_x"/>
                                          </p:val>
                                        </p:tav>
                                      </p:tavLst>
                                    </p:anim>
                                    <p:anim calcmode="lin" valueType="num">
                                      <p:cBhvr>
                                        <p:cTn id="39" dur="900" decel="100000" fill="hold"/>
                                        <p:tgtEl>
                                          <p:spTgt spid="41999"/>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1999"/>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fade">
                                      <p:cBhvr>
                                        <p:cTn id="45" dur="1000"/>
                                        <p:tgtEl>
                                          <p:spTgt spid="3"/>
                                        </p:tgtEl>
                                      </p:cBhvr>
                                    </p:animEffect>
                                    <p:anim calcmode="lin" valueType="num">
                                      <p:cBhvr>
                                        <p:cTn id="46" dur="1000" fill="hold"/>
                                        <p:tgtEl>
                                          <p:spTgt spid="3"/>
                                        </p:tgtEl>
                                        <p:attrNameLst>
                                          <p:attrName>ppt_x</p:attrName>
                                        </p:attrNameLst>
                                      </p:cBhvr>
                                      <p:tavLst>
                                        <p:tav tm="0">
                                          <p:val>
                                            <p:strVal val="#ppt_x"/>
                                          </p:val>
                                        </p:tav>
                                        <p:tav tm="100000">
                                          <p:val>
                                            <p:strVal val="#ppt_x"/>
                                          </p:val>
                                        </p:tav>
                                      </p:tavLst>
                                    </p:anim>
                                    <p:anim calcmode="lin" valueType="num">
                                      <p:cBhvr>
                                        <p:cTn id="47" dur="900" decel="100000" fill="hold"/>
                                        <p:tgtEl>
                                          <p:spTgt spid="3"/>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7" presetClass="entr" presetSubtype="0" fill="hold" nodeType="clickEffect">
                                  <p:stCondLst>
                                    <p:cond delay="0"/>
                                  </p:stCondLst>
                                  <p:childTnLst>
                                    <p:set>
                                      <p:cBhvr>
                                        <p:cTn id="52" dur="1" fill="hold">
                                          <p:stCondLst>
                                            <p:cond delay="0"/>
                                          </p:stCondLst>
                                        </p:cTn>
                                        <p:tgtEl>
                                          <p:spTgt spid="42001"/>
                                        </p:tgtEl>
                                        <p:attrNameLst>
                                          <p:attrName>style.visibility</p:attrName>
                                        </p:attrNameLst>
                                      </p:cBhvr>
                                      <p:to>
                                        <p:strVal val="visible"/>
                                      </p:to>
                                    </p:set>
                                    <p:animEffect transition="in" filter="fade">
                                      <p:cBhvr>
                                        <p:cTn id="53" dur="1000"/>
                                        <p:tgtEl>
                                          <p:spTgt spid="42001"/>
                                        </p:tgtEl>
                                      </p:cBhvr>
                                    </p:animEffect>
                                    <p:anim calcmode="lin" valueType="num">
                                      <p:cBhvr>
                                        <p:cTn id="54" dur="1000" fill="hold"/>
                                        <p:tgtEl>
                                          <p:spTgt spid="42001"/>
                                        </p:tgtEl>
                                        <p:attrNameLst>
                                          <p:attrName>ppt_x</p:attrName>
                                        </p:attrNameLst>
                                      </p:cBhvr>
                                      <p:tavLst>
                                        <p:tav tm="0">
                                          <p:val>
                                            <p:strVal val="#ppt_x"/>
                                          </p:val>
                                        </p:tav>
                                        <p:tav tm="100000">
                                          <p:val>
                                            <p:strVal val="#ppt_x"/>
                                          </p:val>
                                        </p:tav>
                                      </p:tavLst>
                                    </p:anim>
                                    <p:anim calcmode="lin" valueType="num">
                                      <p:cBhvr>
                                        <p:cTn id="55" dur="900" decel="100000" fill="hold"/>
                                        <p:tgtEl>
                                          <p:spTgt spid="42001"/>
                                        </p:tgtEl>
                                        <p:attrNameLst>
                                          <p:attrName>ppt_y</p:attrName>
                                        </p:attrNameLst>
                                      </p:cBhvr>
                                      <p:tavLst>
                                        <p:tav tm="0">
                                          <p:val>
                                            <p:strVal val="#ppt_y+1"/>
                                          </p:val>
                                        </p:tav>
                                        <p:tav tm="100000">
                                          <p:val>
                                            <p:strVal val="#ppt_y-.03"/>
                                          </p:val>
                                        </p:tav>
                                      </p:tavLst>
                                    </p:anim>
                                    <p:anim calcmode="lin" valueType="num">
                                      <p:cBhvr>
                                        <p:cTn id="56" dur="100" accel="100000" fill="hold">
                                          <p:stCondLst>
                                            <p:cond delay="900"/>
                                          </p:stCondLst>
                                        </p:cTn>
                                        <p:tgtEl>
                                          <p:spTgt spid="4200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57200" y="3198813"/>
            <a:ext cx="8229600" cy="914400"/>
          </a:xfrm>
          <a:noFill/>
        </p:spPr>
        <p:txBody>
          <a:bodyPr/>
          <a:lstStyle/>
          <a:p>
            <a:pPr algn="ctr" eaLnBrk="1" hangingPunct="1">
              <a:buFont typeface="Wingdings" pitchFamily="2" charset="2"/>
              <a:buNone/>
            </a:pPr>
            <a:r>
              <a:rPr lang="en-US" altLang="en-US" sz="4000" smtClean="0"/>
              <a:t>Area of a Region Between Intersecting Curves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457200" y="1371600"/>
            <a:ext cx="8229600" cy="5257800"/>
          </a:xfrm>
          <a:noFill/>
        </p:spPr>
        <p:txBody>
          <a:bodyPr/>
          <a:lstStyle/>
          <a:p>
            <a:pPr marL="0" indent="0" eaLnBrk="1" hangingPunct="1">
              <a:buFont typeface="Wingdings" pitchFamily="2" charset="2"/>
              <a:buNone/>
            </a:pPr>
            <a:r>
              <a:rPr lang="en-US" altLang="en-US" smtClean="0"/>
              <a:t>In Example 1, the graphs of </a:t>
            </a:r>
            <a:r>
              <a:rPr lang="en-US" altLang="en-US" i="1" smtClean="0"/>
              <a:t>f</a:t>
            </a:r>
            <a:r>
              <a:rPr lang="en-US" altLang="en-US" smtClean="0"/>
              <a:t>(</a:t>
            </a:r>
            <a:r>
              <a:rPr lang="en-US" altLang="en-US" i="1" smtClean="0"/>
              <a:t>x</a:t>
            </a:r>
            <a:r>
              <a:rPr lang="en-US" altLang="en-US" smtClean="0"/>
              <a:t>) = </a:t>
            </a:r>
            <a:r>
              <a:rPr lang="en-US" altLang="en-US" i="1" smtClean="0"/>
              <a:t>x</a:t>
            </a:r>
            <a:r>
              <a:rPr lang="en-US" altLang="en-US" baseline="30000" smtClean="0"/>
              <a:t>2</a:t>
            </a:r>
            <a:r>
              <a:rPr lang="en-US" altLang="en-US" smtClean="0"/>
              <a:t> + 2 and </a:t>
            </a:r>
            <a:r>
              <a:rPr lang="en-US" altLang="en-US" i="1" smtClean="0"/>
              <a:t>g</a:t>
            </a:r>
            <a:r>
              <a:rPr lang="en-US" altLang="en-US" smtClean="0"/>
              <a:t>(</a:t>
            </a:r>
            <a:r>
              <a:rPr lang="en-US" altLang="en-US" i="1" smtClean="0"/>
              <a:t>x</a:t>
            </a:r>
            <a:r>
              <a:rPr lang="en-US" altLang="en-US" smtClean="0"/>
              <a:t>) = –</a:t>
            </a:r>
            <a:r>
              <a:rPr lang="en-US" altLang="en-US" i="1" smtClean="0"/>
              <a:t>x</a:t>
            </a:r>
            <a:r>
              <a:rPr lang="en-US" altLang="en-US" smtClean="0"/>
              <a:t> do not intersect, and the values of </a:t>
            </a:r>
            <a:r>
              <a:rPr lang="en-US" altLang="en-US" i="1" smtClean="0"/>
              <a:t>a</a:t>
            </a:r>
            <a:r>
              <a:rPr lang="en-US" altLang="en-US" smtClean="0"/>
              <a:t> and </a:t>
            </a:r>
            <a:r>
              <a:rPr lang="en-US" altLang="en-US" i="1" smtClean="0"/>
              <a:t>b</a:t>
            </a:r>
            <a:r>
              <a:rPr lang="en-US" altLang="en-US" smtClean="0"/>
              <a:t> are given explicitly. </a:t>
            </a:r>
          </a:p>
          <a:p>
            <a:pPr marL="0" indent="0" eaLnBrk="1" hangingPunct="1">
              <a:lnSpc>
                <a:spcPct val="120000"/>
              </a:lnSpc>
              <a:buFont typeface="Wingdings" pitchFamily="2" charset="2"/>
              <a:buNone/>
            </a:pPr>
            <a:endParaRPr lang="en-US" altLang="en-US" smtClean="0"/>
          </a:p>
          <a:p>
            <a:pPr marL="0" indent="0" eaLnBrk="1" hangingPunct="1">
              <a:lnSpc>
                <a:spcPct val="120000"/>
              </a:lnSpc>
              <a:buFont typeface="Wingdings" pitchFamily="2" charset="2"/>
              <a:buNone/>
            </a:pPr>
            <a:r>
              <a:rPr lang="en-US" altLang="en-US" smtClean="0"/>
              <a:t>A more common problem involves the area of a region bounded by two </a:t>
            </a:r>
            <a:r>
              <a:rPr lang="en-US" altLang="en-US" i="1" smtClean="0"/>
              <a:t>intersecting </a:t>
            </a:r>
            <a:r>
              <a:rPr lang="en-US" altLang="en-US" smtClean="0"/>
              <a:t>graphs, where the values of   </a:t>
            </a:r>
            <a:r>
              <a:rPr lang="en-US" altLang="en-US" i="1" smtClean="0"/>
              <a:t>a</a:t>
            </a:r>
            <a:r>
              <a:rPr lang="en-US" altLang="en-US" smtClean="0"/>
              <a:t> and </a:t>
            </a:r>
            <a:r>
              <a:rPr lang="en-US" altLang="en-US" i="1" smtClean="0"/>
              <a:t>b</a:t>
            </a:r>
            <a:r>
              <a:rPr lang="en-US" altLang="en-US" smtClean="0"/>
              <a:t> must be calculated.</a:t>
            </a:r>
          </a:p>
        </p:txBody>
      </p:sp>
      <p:sp>
        <p:nvSpPr>
          <p:cNvPr id="18435" name="Rectangle 4"/>
          <p:cNvSpPr>
            <a:spLocks noGrp="1" noChangeArrowheads="1"/>
          </p:cNvSpPr>
          <p:nvPr>
            <p:ph type="title"/>
          </p:nvPr>
        </p:nvSpPr>
        <p:spPr>
          <a:xfrm>
            <a:off x="547688" y="319088"/>
            <a:ext cx="8229600" cy="685800"/>
          </a:xfrm>
          <a:noFill/>
        </p:spPr>
        <p:txBody>
          <a:bodyPr/>
          <a:lstStyle/>
          <a:p>
            <a:pPr eaLnBrk="1" hangingPunct="1"/>
            <a:r>
              <a:rPr lang="en-US" altLang="en-US" sz="3000" smtClean="0">
                <a:solidFill>
                  <a:schemeClr val="bg1"/>
                </a:solidFill>
              </a:rPr>
              <a:t>Area of a Region Between Intersecting Curves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455613" y="1370013"/>
            <a:ext cx="8229600" cy="5256212"/>
          </a:xfrm>
        </p:spPr>
        <p:txBody>
          <a:bodyPr/>
          <a:lstStyle/>
          <a:p>
            <a:pPr marL="0" indent="0" eaLnBrk="1" hangingPunct="1">
              <a:buFont typeface="Wingdings" pitchFamily="2" charset="2"/>
              <a:buNone/>
              <a:defRPr/>
            </a:pPr>
            <a:r>
              <a:rPr lang="en-US" altLang="en-US" dirty="0" smtClean="0"/>
              <a:t>Find the area of the region bounded by the graphs of     </a:t>
            </a:r>
          </a:p>
          <a:p>
            <a:pPr marL="0" indent="0" eaLnBrk="1" hangingPunct="1">
              <a:buFont typeface="Wingdings" pitchFamily="2" charset="2"/>
              <a:buNone/>
              <a:defRPr/>
            </a:pPr>
            <a:r>
              <a:rPr lang="en-US" altLang="en-US" i="1" dirty="0" smtClean="0"/>
              <a:t>f</a:t>
            </a:r>
            <a:r>
              <a:rPr lang="en-US" altLang="en-US" dirty="0" smtClean="0"/>
              <a:t>(</a:t>
            </a:r>
            <a:r>
              <a:rPr lang="en-US" altLang="en-US" i="1" dirty="0" smtClean="0"/>
              <a:t>x</a:t>
            </a:r>
            <a:r>
              <a:rPr lang="en-US" altLang="en-US" dirty="0" smtClean="0"/>
              <a:t>) = 2 – </a:t>
            </a:r>
            <a:r>
              <a:rPr lang="en-US" altLang="en-US" i="1" dirty="0" smtClean="0"/>
              <a:t>x</a:t>
            </a:r>
            <a:r>
              <a:rPr lang="en-US" altLang="en-US" baseline="30000" dirty="0" smtClean="0"/>
              <a:t>2</a:t>
            </a:r>
            <a:r>
              <a:rPr lang="en-US" altLang="en-US" dirty="0" smtClean="0"/>
              <a:t> and </a:t>
            </a:r>
            <a:r>
              <a:rPr lang="en-US" altLang="en-US" i="1" dirty="0" smtClean="0"/>
              <a:t>g</a:t>
            </a:r>
            <a:r>
              <a:rPr lang="en-US" altLang="en-US" dirty="0" smtClean="0"/>
              <a:t>(</a:t>
            </a:r>
            <a:r>
              <a:rPr lang="en-US" altLang="en-US" i="1" dirty="0" smtClean="0"/>
              <a:t>x</a:t>
            </a:r>
            <a:r>
              <a:rPr lang="en-US" altLang="en-US" dirty="0" smtClean="0"/>
              <a:t>) = </a:t>
            </a:r>
            <a:r>
              <a:rPr lang="en-US" altLang="en-US" i="1" dirty="0" smtClean="0"/>
              <a:t>x.</a:t>
            </a:r>
          </a:p>
          <a:p>
            <a:pPr marL="0" indent="0" eaLnBrk="1" hangingPunct="1">
              <a:buFont typeface="Wingdings" pitchFamily="2" charset="2"/>
              <a:buNone/>
              <a:defRPr/>
            </a:pPr>
            <a:endParaRPr lang="en-US" altLang="en-US" sz="1600"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r>
              <a:rPr lang="en-US" altLang="en-US" kern="1200" dirty="0" smtClean="0">
                <a:solidFill>
                  <a:srgbClr val="D7181E"/>
                </a:solidFill>
                <a:cs typeface="Arial" panose="020B0604020202020204" pitchFamily="34" charset="0"/>
              </a:rPr>
              <a:t>:</a:t>
            </a:r>
          </a:p>
          <a:p>
            <a:pPr marL="0" indent="0" eaLnBrk="1" hangingPunct="1">
              <a:buFont typeface="Wingdings" pitchFamily="2" charset="2"/>
              <a:buNone/>
              <a:defRPr/>
            </a:pPr>
            <a:r>
              <a:rPr lang="en-US" altLang="en-US" dirty="0" smtClean="0"/>
              <a:t>In Figure 7.6, notice that the </a:t>
            </a:r>
          </a:p>
          <a:p>
            <a:pPr marL="0" indent="0" eaLnBrk="1" hangingPunct="1">
              <a:buFont typeface="Wingdings" pitchFamily="2" charset="2"/>
              <a:buNone/>
              <a:defRPr/>
            </a:pPr>
            <a:r>
              <a:rPr lang="en-US" altLang="en-US" dirty="0" smtClean="0"/>
              <a:t>graphs of </a:t>
            </a:r>
            <a:r>
              <a:rPr lang="en-US" altLang="en-US" i="1" dirty="0" smtClean="0"/>
              <a:t>f </a:t>
            </a:r>
            <a:r>
              <a:rPr lang="en-US" altLang="en-US" dirty="0" smtClean="0"/>
              <a:t>and </a:t>
            </a:r>
            <a:r>
              <a:rPr lang="en-US" altLang="en-US" i="1" dirty="0" smtClean="0"/>
              <a:t>g</a:t>
            </a:r>
            <a:r>
              <a:rPr lang="en-US" altLang="en-US" dirty="0" smtClean="0"/>
              <a:t> have two </a:t>
            </a:r>
          </a:p>
          <a:p>
            <a:pPr marL="0" indent="0" eaLnBrk="1" hangingPunct="1">
              <a:buFont typeface="Wingdings" pitchFamily="2" charset="2"/>
              <a:buNone/>
              <a:defRPr/>
            </a:pPr>
            <a:r>
              <a:rPr lang="en-US" altLang="en-US" dirty="0" smtClean="0"/>
              <a:t>points of intersection. </a:t>
            </a:r>
            <a:endParaRPr lang="en-US" altLang="en-US" i="1" dirty="0" smtClean="0"/>
          </a:p>
        </p:txBody>
      </p:sp>
      <p:sp>
        <p:nvSpPr>
          <p:cNvPr id="19459" name="Rectangle 3"/>
          <p:cNvSpPr>
            <a:spLocks noGrp="1" noChangeArrowheads="1"/>
          </p:cNvSpPr>
          <p:nvPr>
            <p:ph type="title"/>
          </p:nvPr>
        </p:nvSpPr>
        <p:spPr>
          <a:xfrm>
            <a:off x="547688" y="319088"/>
            <a:ext cx="8229600" cy="685800"/>
          </a:xfrm>
          <a:noFill/>
        </p:spPr>
        <p:txBody>
          <a:bodyPr/>
          <a:lstStyle/>
          <a:p>
            <a:pPr eaLnBrk="1" hangingPunct="1"/>
            <a:r>
              <a:rPr lang="en-US" altLang="en-US" sz="2200" smtClean="0">
                <a:solidFill>
                  <a:schemeClr val="bg1"/>
                </a:solidFill>
              </a:rPr>
              <a:t>Example 2 – </a:t>
            </a:r>
            <a:r>
              <a:rPr lang="en-US" altLang="en-US" sz="2200" i="1" smtClean="0">
                <a:solidFill>
                  <a:schemeClr val="bg1"/>
                </a:solidFill>
              </a:rPr>
              <a:t>A Region Lying Between Two Intersecting Graphs</a:t>
            </a:r>
          </a:p>
        </p:txBody>
      </p:sp>
      <p:sp>
        <p:nvSpPr>
          <p:cNvPr id="45061" name="Rectangle 5"/>
          <p:cNvSpPr>
            <a:spLocks noChangeArrowheads="1"/>
          </p:cNvSpPr>
          <p:nvPr/>
        </p:nvSpPr>
        <p:spPr bwMode="auto">
          <a:xfrm>
            <a:off x="5715000" y="59436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7.6</a:t>
            </a:r>
          </a:p>
        </p:txBody>
      </p:sp>
      <p:pic>
        <p:nvPicPr>
          <p:cNvPr id="45062" name="Picture 6" descr="The image consists of a visual representation and a caption. Visual representation. A downward opening parabola, a line, and a rectangle are graphed on the x y coordinate plane. The parabola is labeled f(x) = 2 minus x^2. It enters the bottom of the viewing window in the third quadrant, goes up and to the right, passes through the point (negative 2, negative 2), intersects the negative x axis at (negative sqrt(2), 0), goes further up and to the right in the second quadrant, passes through the labeled point (x, f(x)), reaches a high point at the vertex (0, 2) on the positive y axis, goes down and to the right in the first quadrant, passes through the point (1, 1), intersects the positive x axis at (sqrt(2), 0), goes further down and to the right in the fourth quadrant, and exits the right of the viewing window. The line is labeled g(x) = x. It enters the left of the viewing window in the third quadrant above the parabola, goes up and to the right, intersects the parabola at (negative 2, negative 2), goes further up and to the right under the parabola, passes through the labeled point (x, g(x)), then passes through the origin and enters the first quadrant, again intersects the parabola at (1, 1), goes further up and to the right above the parabola, and exits the top right of the viewing window. The region between the parabola and the line is shaded when the line is under the parabola. The left and right boundaries of the shaded region are x = negative 2 and x = 1 respectively. The rectangle is graphed between the parabola and the line in the shaded region stretching from the second quadrant to the third quadrant. The upper and lower sides of the rectangle intersect the parabola at point (x, f(x)) and the line at point (x, g(x)) respectively. Caption. Region bounded by the graph of f and the graph of 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133600"/>
            <a:ext cx="27051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5058">
                                            <p:txEl>
                                              <p:pRg st="3" end="3"/>
                                            </p:txEl>
                                          </p:spTgt>
                                        </p:tgtEl>
                                        <p:attrNameLst>
                                          <p:attrName>style.visibility</p:attrName>
                                        </p:attrNameLst>
                                      </p:cBhvr>
                                      <p:to>
                                        <p:strVal val="visible"/>
                                      </p:to>
                                    </p:set>
                                    <p:animEffect transition="in" filter="fade">
                                      <p:cBhvr>
                                        <p:cTn id="7" dur="1000"/>
                                        <p:tgtEl>
                                          <p:spTgt spid="45058">
                                            <p:txEl>
                                              <p:pRg st="3" end="3"/>
                                            </p:txEl>
                                          </p:spTgt>
                                        </p:tgtEl>
                                      </p:cBhvr>
                                    </p:animEffect>
                                    <p:anim calcmode="lin" valueType="num">
                                      <p:cBhvr>
                                        <p:cTn id="8" dur="1000" fill="hold"/>
                                        <p:tgtEl>
                                          <p:spTgt spid="45058">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5058">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5058">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5058">
                                            <p:txEl>
                                              <p:pRg st="4" end="4"/>
                                            </p:txEl>
                                          </p:spTgt>
                                        </p:tgtEl>
                                        <p:attrNameLst>
                                          <p:attrName>style.visibility</p:attrName>
                                        </p:attrNameLst>
                                      </p:cBhvr>
                                      <p:to>
                                        <p:strVal val="visible"/>
                                      </p:to>
                                    </p:set>
                                    <p:animEffect transition="in" filter="fade">
                                      <p:cBhvr>
                                        <p:cTn id="13" dur="1000"/>
                                        <p:tgtEl>
                                          <p:spTgt spid="45058">
                                            <p:txEl>
                                              <p:pRg st="4" end="4"/>
                                            </p:txEl>
                                          </p:spTgt>
                                        </p:tgtEl>
                                      </p:cBhvr>
                                    </p:animEffect>
                                    <p:anim calcmode="lin" valueType="num">
                                      <p:cBhvr>
                                        <p:cTn id="14" dur="1000" fill="hold"/>
                                        <p:tgtEl>
                                          <p:spTgt spid="45058">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5058">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5058">
                                            <p:txEl>
                                              <p:pRg st="4" end="4"/>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5058">
                                            <p:txEl>
                                              <p:pRg st="5" end="5"/>
                                            </p:txEl>
                                          </p:spTgt>
                                        </p:tgtEl>
                                        <p:attrNameLst>
                                          <p:attrName>style.visibility</p:attrName>
                                        </p:attrNameLst>
                                      </p:cBhvr>
                                      <p:to>
                                        <p:strVal val="visible"/>
                                      </p:to>
                                    </p:set>
                                    <p:animEffect transition="in" filter="fade">
                                      <p:cBhvr>
                                        <p:cTn id="19" dur="1000"/>
                                        <p:tgtEl>
                                          <p:spTgt spid="45058">
                                            <p:txEl>
                                              <p:pRg st="5" end="5"/>
                                            </p:txEl>
                                          </p:spTgt>
                                        </p:tgtEl>
                                      </p:cBhvr>
                                    </p:animEffect>
                                    <p:anim calcmode="lin" valueType="num">
                                      <p:cBhvr>
                                        <p:cTn id="20" dur="1000" fill="hold"/>
                                        <p:tgtEl>
                                          <p:spTgt spid="45058">
                                            <p:txEl>
                                              <p:pRg st="5" end="5"/>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45058">
                                            <p:txEl>
                                              <p:pRg st="5" end="5"/>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5058">
                                            <p:txEl>
                                              <p:pRg st="5" end="5"/>
                                            </p:txEl>
                                          </p:spTgt>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45058">
                                            <p:txEl>
                                              <p:pRg st="6" end="6"/>
                                            </p:txEl>
                                          </p:spTgt>
                                        </p:tgtEl>
                                        <p:attrNameLst>
                                          <p:attrName>style.visibility</p:attrName>
                                        </p:attrNameLst>
                                      </p:cBhvr>
                                      <p:to>
                                        <p:strVal val="visible"/>
                                      </p:to>
                                    </p:set>
                                    <p:animEffect transition="in" filter="fade">
                                      <p:cBhvr>
                                        <p:cTn id="25" dur="1000"/>
                                        <p:tgtEl>
                                          <p:spTgt spid="45058">
                                            <p:txEl>
                                              <p:pRg st="6" end="6"/>
                                            </p:txEl>
                                          </p:spTgt>
                                        </p:tgtEl>
                                      </p:cBhvr>
                                    </p:animEffect>
                                    <p:anim calcmode="lin" valueType="num">
                                      <p:cBhvr>
                                        <p:cTn id="26" dur="1000" fill="hold"/>
                                        <p:tgtEl>
                                          <p:spTgt spid="45058">
                                            <p:txEl>
                                              <p:pRg st="6" end="6"/>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45058">
                                            <p:txEl>
                                              <p:pRg st="6" end="6"/>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45058">
                                            <p:txEl>
                                              <p:pRg st="6" end="6"/>
                                            </p:txEl>
                                          </p:spTgt>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45061"/>
                                        </p:tgtEl>
                                        <p:attrNameLst>
                                          <p:attrName>style.visibility</p:attrName>
                                        </p:attrNameLst>
                                      </p:cBhvr>
                                      <p:to>
                                        <p:strVal val="visible"/>
                                      </p:to>
                                    </p:set>
                                    <p:animEffect transition="in" filter="fade">
                                      <p:cBhvr>
                                        <p:cTn id="31" dur="1000"/>
                                        <p:tgtEl>
                                          <p:spTgt spid="45061"/>
                                        </p:tgtEl>
                                      </p:cBhvr>
                                    </p:animEffect>
                                    <p:anim calcmode="lin" valueType="num">
                                      <p:cBhvr>
                                        <p:cTn id="32" dur="1000" fill="hold"/>
                                        <p:tgtEl>
                                          <p:spTgt spid="45061"/>
                                        </p:tgtEl>
                                        <p:attrNameLst>
                                          <p:attrName>ppt_x</p:attrName>
                                        </p:attrNameLst>
                                      </p:cBhvr>
                                      <p:tavLst>
                                        <p:tav tm="0">
                                          <p:val>
                                            <p:strVal val="#ppt_x"/>
                                          </p:val>
                                        </p:tav>
                                        <p:tav tm="100000">
                                          <p:val>
                                            <p:strVal val="#ppt_x"/>
                                          </p:val>
                                        </p:tav>
                                      </p:tavLst>
                                    </p:anim>
                                    <p:anim calcmode="lin" valueType="num">
                                      <p:cBhvr>
                                        <p:cTn id="33" dur="900" decel="100000" fill="hold"/>
                                        <p:tgtEl>
                                          <p:spTgt spid="45061"/>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5061"/>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45062"/>
                                        </p:tgtEl>
                                        <p:attrNameLst>
                                          <p:attrName>style.visibility</p:attrName>
                                        </p:attrNameLst>
                                      </p:cBhvr>
                                      <p:to>
                                        <p:strVal val="visible"/>
                                      </p:to>
                                    </p:set>
                                    <p:animEffect transition="in" filter="fade">
                                      <p:cBhvr>
                                        <p:cTn id="37" dur="1000"/>
                                        <p:tgtEl>
                                          <p:spTgt spid="45062"/>
                                        </p:tgtEl>
                                      </p:cBhvr>
                                    </p:animEffect>
                                    <p:anim calcmode="lin" valueType="num">
                                      <p:cBhvr>
                                        <p:cTn id="38" dur="1000" fill="hold"/>
                                        <p:tgtEl>
                                          <p:spTgt spid="45062"/>
                                        </p:tgtEl>
                                        <p:attrNameLst>
                                          <p:attrName>ppt_x</p:attrName>
                                        </p:attrNameLst>
                                      </p:cBhvr>
                                      <p:tavLst>
                                        <p:tav tm="0">
                                          <p:val>
                                            <p:strVal val="#ppt_x"/>
                                          </p:val>
                                        </p:tav>
                                        <p:tav tm="100000">
                                          <p:val>
                                            <p:strVal val="#ppt_x"/>
                                          </p:val>
                                        </p:tav>
                                      </p:tavLst>
                                    </p:anim>
                                    <p:anim calcmode="lin" valueType="num">
                                      <p:cBhvr>
                                        <p:cTn id="39" dur="900" decel="100000" fill="hold"/>
                                        <p:tgtEl>
                                          <p:spTgt spid="45062"/>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506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455613" y="1370013"/>
            <a:ext cx="8229600" cy="5256212"/>
          </a:xfrm>
          <a:noFill/>
        </p:spPr>
        <p:txBody>
          <a:bodyPr/>
          <a:lstStyle/>
          <a:p>
            <a:pPr marL="0" indent="0" eaLnBrk="1" hangingPunct="1">
              <a:buFont typeface="Wingdings" pitchFamily="2" charset="2"/>
              <a:buNone/>
            </a:pPr>
            <a:r>
              <a:rPr lang="en-US" altLang="en-US" smtClean="0"/>
              <a:t>To find the </a:t>
            </a:r>
            <a:r>
              <a:rPr lang="en-US" altLang="en-US" i="1" smtClean="0"/>
              <a:t>x</a:t>
            </a:r>
            <a:r>
              <a:rPr lang="en-US" altLang="en-US" smtClean="0"/>
              <a:t>-coordinates of these points, set </a:t>
            </a:r>
            <a:r>
              <a:rPr lang="en-US" altLang="en-US" i="1" smtClean="0"/>
              <a:t>f</a:t>
            </a:r>
            <a:r>
              <a:rPr lang="en-US" altLang="en-US" smtClean="0"/>
              <a:t>(</a:t>
            </a:r>
            <a:r>
              <a:rPr lang="en-US" altLang="en-US" i="1" smtClean="0"/>
              <a:t>x</a:t>
            </a:r>
            <a:r>
              <a:rPr lang="en-US" altLang="en-US" smtClean="0"/>
              <a:t>) and </a:t>
            </a:r>
            <a:r>
              <a:rPr lang="en-US" altLang="en-US" i="1" smtClean="0"/>
              <a:t>g</a:t>
            </a:r>
            <a:r>
              <a:rPr lang="en-US" altLang="en-US" smtClean="0"/>
              <a:t>(</a:t>
            </a:r>
            <a:r>
              <a:rPr lang="en-US" altLang="en-US" i="1" smtClean="0"/>
              <a:t>x</a:t>
            </a:r>
            <a:r>
              <a:rPr lang="en-US" altLang="en-US" smtClean="0"/>
              <a:t>) equal to each other and solve for </a:t>
            </a:r>
            <a:r>
              <a:rPr lang="en-US" altLang="en-US" i="1" smtClean="0"/>
              <a:t>x.</a:t>
            </a:r>
          </a:p>
          <a:p>
            <a:pPr marL="0" indent="0" eaLnBrk="1" hangingPunct="1">
              <a:buFont typeface="Wingdings" pitchFamily="2" charset="2"/>
              <a:buNone/>
            </a:pPr>
            <a:endParaRPr lang="en-US" altLang="en-US" sz="1000" i="1" smtClean="0"/>
          </a:p>
          <a:p>
            <a:pPr marL="0" indent="0" eaLnBrk="1" hangingPunct="1">
              <a:buFont typeface="Wingdings" pitchFamily="2" charset="2"/>
              <a:buNone/>
            </a:pPr>
            <a:r>
              <a:rPr lang="en-US" altLang="en-US" i="1" smtClean="0"/>
              <a:t>		 </a:t>
            </a:r>
            <a:r>
              <a:rPr lang="en-US" altLang="en-US" smtClean="0"/>
              <a:t>2 – </a:t>
            </a:r>
            <a:r>
              <a:rPr lang="en-US" altLang="en-US" i="1" smtClean="0"/>
              <a:t>x</a:t>
            </a:r>
            <a:r>
              <a:rPr lang="en-US" altLang="en-US" baseline="30000" smtClean="0"/>
              <a:t>2 </a:t>
            </a:r>
            <a:r>
              <a:rPr lang="en-US" altLang="en-US" smtClean="0"/>
              <a:t>=</a:t>
            </a:r>
            <a:r>
              <a:rPr lang="en-US" altLang="en-US" i="1" smtClean="0"/>
              <a:t> x</a:t>
            </a:r>
            <a:r>
              <a:rPr lang="en-US" altLang="en-US" smtClean="0"/>
              <a:t>			</a:t>
            </a:r>
            <a:r>
              <a:rPr lang="en-US" altLang="en-US" sz="1800" smtClean="0">
                <a:solidFill>
                  <a:srgbClr val="CC0066"/>
                </a:solidFill>
              </a:rPr>
              <a:t>Set </a:t>
            </a:r>
            <a:r>
              <a:rPr lang="en-US" altLang="en-US" sz="1800" i="1" smtClean="0">
                <a:solidFill>
                  <a:srgbClr val="CC0066"/>
                </a:solidFill>
              </a:rPr>
              <a:t>f</a:t>
            </a:r>
            <a:r>
              <a:rPr lang="en-US" altLang="en-US" sz="1800" smtClean="0">
                <a:solidFill>
                  <a:srgbClr val="CC0066"/>
                </a:solidFill>
              </a:rPr>
              <a:t>(</a:t>
            </a:r>
            <a:r>
              <a:rPr lang="en-US" altLang="en-US" sz="1800" i="1" smtClean="0">
                <a:solidFill>
                  <a:srgbClr val="CC0066"/>
                </a:solidFill>
              </a:rPr>
              <a:t>x</a:t>
            </a:r>
            <a:r>
              <a:rPr lang="en-US" altLang="en-US" sz="1800" smtClean="0">
                <a:solidFill>
                  <a:srgbClr val="CC0066"/>
                </a:solidFill>
              </a:rPr>
              <a:t>) equal to </a:t>
            </a:r>
            <a:r>
              <a:rPr lang="en-US" altLang="en-US" sz="1800" i="1" smtClean="0">
                <a:solidFill>
                  <a:srgbClr val="CC0066"/>
                </a:solidFill>
              </a:rPr>
              <a:t>g</a:t>
            </a:r>
            <a:r>
              <a:rPr lang="en-US" altLang="en-US" sz="1800" smtClean="0">
                <a:solidFill>
                  <a:srgbClr val="CC0066"/>
                </a:solidFill>
              </a:rPr>
              <a:t>(</a:t>
            </a:r>
            <a:r>
              <a:rPr lang="en-US" altLang="en-US" sz="1800" i="1" smtClean="0">
                <a:solidFill>
                  <a:srgbClr val="CC0066"/>
                </a:solidFill>
              </a:rPr>
              <a:t>x</a:t>
            </a:r>
            <a:r>
              <a:rPr lang="en-US" altLang="en-US" sz="1800" smtClean="0">
                <a:solidFill>
                  <a:srgbClr val="CC0066"/>
                </a:solidFill>
              </a:rPr>
              <a:t>).</a:t>
            </a:r>
          </a:p>
          <a:p>
            <a:pPr marL="0" indent="0" eaLnBrk="1" hangingPunct="1">
              <a:buFont typeface="Wingdings" pitchFamily="2" charset="2"/>
              <a:buNone/>
            </a:pPr>
            <a:endParaRPr lang="en-US" altLang="en-US" sz="1600" smtClean="0">
              <a:solidFill>
                <a:srgbClr val="CC0066"/>
              </a:solidFill>
            </a:endParaRPr>
          </a:p>
          <a:p>
            <a:pPr marL="0" indent="0" eaLnBrk="1" hangingPunct="1">
              <a:buFont typeface="Wingdings" pitchFamily="2" charset="2"/>
              <a:buNone/>
            </a:pPr>
            <a:r>
              <a:rPr lang="en-US" altLang="en-US" smtClean="0"/>
              <a:t>	    –</a:t>
            </a:r>
            <a:r>
              <a:rPr lang="en-US" altLang="en-US" i="1" smtClean="0"/>
              <a:t>x</a:t>
            </a:r>
            <a:r>
              <a:rPr lang="en-US" altLang="en-US" baseline="30000" smtClean="0"/>
              <a:t>2 </a:t>
            </a:r>
            <a:r>
              <a:rPr lang="en-US" altLang="en-US" smtClean="0"/>
              <a:t>– </a:t>
            </a:r>
            <a:r>
              <a:rPr lang="en-US" altLang="en-US" i="1" smtClean="0"/>
              <a:t>x </a:t>
            </a:r>
            <a:r>
              <a:rPr lang="en-US" altLang="en-US" smtClean="0"/>
              <a:t>+ 2 = 0</a:t>
            </a:r>
            <a:r>
              <a:rPr lang="en-US" altLang="en-US" baseline="30000" smtClean="0"/>
              <a:t> 			</a:t>
            </a:r>
            <a:r>
              <a:rPr lang="en-US" altLang="en-US" sz="1800" smtClean="0">
                <a:solidFill>
                  <a:srgbClr val="CC0066"/>
                </a:solidFill>
              </a:rPr>
              <a:t>Write in general form.</a:t>
            </a:r>
          </a:p>
          <a:p>
            <a:pPr marL="0" indent="0" eaLnBrk="1" hangingPunct="1">
              <a:buFont typeface="Wingdings" pitchFamily="2" charset="2"/>
              <a:buNone/>
            </a:pPr>
            <a:endParaRPr lang="en-US" altLang="en-US" sz="1600" smtClean="0">
              <a:solidFill>
                <a:srgbClr val="CC0066"/>
              </a:solidFill>
            </a:endParaRPr>
          </a:p>
          <a:p>
            <a:pPr marL="0" indent="0" eaLnBrk="1" hangingPunct="1">
              <a:buFont typeface="Wingdings" pitchFamily="2" charset="2"/>
              <a:buNone/>
            </a:pPr>
            <a:r>
              <a:rPr lang="en-US" altLang="en-US" smtClean="0"/>
              <a:t>         –(</a:t>
            </a:r>
            <a:r>
              <a:rPr lang="en-US" altLang="en-US" i="1" smtClean="0"/>
              <a:t>x</a:t>
            </a:r>
            <a:r>
              <a:rPr lang="en-US" altLang="en-US" smtClean="0"/>
              <a:t> + 2)(</a:t>
            </a:r>
            <a:r>
              <a:rPr lang="en-US" altLang="en-US" i="1" smtClean="0"/>
              <a:t>x</a:t>
            </a:r>
            <a:r>
              <a:rPr lang="en-US" altLang="en-US" smtClean="0"/>
              <a:t> – 1) = 0</a:t>
            </a:r>
            <a:r>
              <a:rPr lang="en-US" altLang="en-US" i="1" smtClean="0"/>
              <a:t> </a:t>
            </a:r>
            <a:r>
              <a:rPr lang="en-US" altLang="en-US" sz="1800" smtClean="0">
                <a:solidFill>
                  <a:srgbClr val="CC0066"/>
                </a:solidFill>
              </a:rPr>
              <a:t>		</a:t>
            </a:r>
            <a:r>
              <a:rPr lang="en-US" altLang="en-US" smtClean="0"/>
              <a:t> 	</a:t>
            </a:r>
            <a:r>
              <a:rPr lang="en-US" altLang="en-US" sz="1800" smtClean="0">
                <a:solidFill>
                  <a:srgbClr val="CC0066"/>
                </a:solidFill>
              </a:rPr>
              <a:t>Factor.</a:t>
            </a:r>
          </a:p>
          <a:p>
            <a:pPr marL="0" indent="0" eaLnBrk="1" hangingPunct="1">
              <a:buFont typeface="Wingdings" pitchFamily="2" charset="2"/>
              <a:buNone/>
            </a:pPr>
            <a:endParaRPr lang="en-US" altLang="en-US" sz="1600" smtClean="0">
              <a:solidFill>
                <a:srgbClr val="CC0066"/>
              </a:solidFill>
            </a:endParaRPr>
          </a:p>
          <a:p>
            <a:pPr marL="0" indent="0" eaLnBrk="1" hangingPunct="1">
              <a:buFont typeface="Wingdings" pitchFamily="2" charset="2"/>
              <a:buNone/>
            </a:pPr>
            <a:r>
              <a:rPr lang="en-US" altLang="en-US" i="1" smtClean="0"/>
              <a:t>		        x </a:t>
            </a:r>
            <a:r>
              <a:rPr lang="en-US" altLang="en-US" smtClean="0"/>
              <a:t>= –2 or 1		</a:t>
            </a:r>
            <a:r>
              <a:rPr lang="en-US" altLang="en-US" sz="1800" smtClean="0">
                <a:solidFill>
                  <a:srgbClr val="CC0066"/>
                </a:solidFill>
              </a:rPr>
              <a:t>Solve for </a:t>
            </a:r>
            <a:r>
              <a:rPr lang="en-US" altLang="en-US" sz="1800" i="1" smtClean="0">
                <a:solidFill>
                  <a:srgbClr val="CC0066"/>
                </a:solidFill>
              </a:rPr>
              <a:t>x.</a:t>
            </a:r>
          </a:p>
          <a:p>
            <a:pPr marL="0" indent="0" eaLnBrk="1" hangingPunct="1">
              <a:buFont typeface="Wingdings" pitchFamily="2" charset="2"/>
              <a:buNone/>
            </a:pPr>
            <a:endParaRPr lang="en-US" altLang="en-US" sz="1000" smtClean="0">
              <a:solidFill>
                <a:srgbClr val="CC0066"/>
              </a:solidFill>
            </a:endParaRPr>
          </a:p>
          <a:p>
            <a:pPr marL="0" indent="0" eaLnBrk="1" hangingPunct="1">
              <a:buFont typeface="Wingdings" pitchFamily="2" charset="2"/>
              <a:buNone/>
            </a:pPr>
            <a:r>
              <a:rPr lang="en-US" altLang="en-US" smtClean="0"/>
              <a:t>So, </a:t>
            </a:r>
            <a:r>
              <a:rPr lang="en-US" altLang="en-US" i="1" smtClean="0"/>
              <a:t>a</a:t>
            </a:r>
            <a:r>
              <a:rPr lang="en-US" altLang="en-US" smtClean="0"/>
              <a:t> = –2 and </a:t>
            </a:r>
            <a:r>
              <a:rPr lang="en-US" altLang="en-US" i="1" smtClean="0"/>
              <a:t>b</a:t>
            </a:r>
            <a:r>
              <a:rPr lang="en-US" altLang="en-US" smtClean="0"/>
              <a:t> = 1. </a:t>
            </a:r>
          </a:p>
        </p:txBody>
      </p:sp>
      <p:sp>
        <p:nvSpPr>
          <p:cNvPr id="20483" name="Rectangle 3"/>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Example 2 – </a:t>
            </a:r>
            <a:r>
              <a:rPr lang="en-US" altLang="en-US" sz="4000" i="1" smtClean="0">
                <a:solidFill>
                  <a:schemeClr val="bg1"/>
                </a:solidFill>
              </a:rPr>
              <a:t>Solution</a:t>
            </a:r>
          </a:p>
        </p:txBody>
      </p:sp>
      <p:sp>
        <p:nvSpPr>
          <p:cNvPr id="20484" name="Text Box 9"/>
          <p:cNvSpPr txBox="1">
            <a:spLocks noChangeArrowheads="1"/>
          </p:cNvSpPr>
          <p:nvPr/>
        </p:nvSpPr>
        <p:spPr bwMode="auto">
          <a:xfrm>
            <a:off x="8229600" y="711200"/>
            <a:ext cx="8223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6082">
                                            <p:txEl>
                                              <p:pRg st="4" end="4"/>
                                            </p:txEl>
                                          </p:spTgt>
                                        </p:tgtEl>
                                        <p:attrNameLst>
                                          <p:attrName>style.visibility</p:attrName>
                                        </p:attrNameLst>
                                      </p:cBhvr>
                                      <p:to>
                                        <p:strVal val="visible"/>
                                      </p:to>
                                    </p:set>
                                    <p:animEffect transition="in" filter="fade">
                                      <p:cBhvr>
                                        <p:cTn id="7" dur="1000"/>
                                        <p:tgtEl>
                                          <p:spTgt spid="46082">
                                            <p:txEl>
                                              <p:pRg st="4" end="4"/>
                                            </p:txEl>
                                          </p:spTgt>
                                        </p:tgtEl>
                                      </p:cBhvr>
                                    </p:animEffect>
                                    <p:anim calcmode="lin" valueType="num">
                                      <p:cBhvr>
                                        <p:cTn id="8" dur="1000" fill="hold"/>
                                        <p:tgtEl>
                                          <p:spTgt spid="46082">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6082">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6082">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6082">
                                            <p:txEl>
                                              <p:pRg st="6" end="6"/>
                                            </p:txEl>
                                          </p:spTgt>
                                        </p:tgtEl>
                                        <p:attrNameLst>
                                          <p:attrName>style.visibility</p:attrName>
                                        </p:attrNameLst>
                                      </p:cBhvr>
                                      <p:to>
                                        <p:strVal val="visible"/>
                                      </p:to>
                                    </p:set>
                                    <p:animEffect transition="in" filter="fade">
                                      <p:cBhvr>
                                        <p:cTn id="15" dur="1000"/>
                                        <p:tgtEl>
                                          <p:spTgt spid="46082">
                                            <p:txEl>
                                              <p:pRg st="6" end="6"/>
                                            </p:txEl>
                                          </p:spTgt>
                                        </p:tgtEl>
                                      </p:cBhvr>
                                    </p:animEffect>
                                    <p:anim calcmode="lin" valueType="num">
                                      <p:cBhvr>
                                        <p:cTn id="16" dur="1000" fill="hold"/>
                                        <p:tgtEl>
                                          <p:spTgt spid="46082">
                                            <p:txEl>
                                              <p:pRg st="6" end="6"/>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6082">
                                            <p:txEl>
                                              <p:pRg st="6" end="6"/>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6082">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46082">
                                            <p:txEl>
                                              <p:pRg st="8" end="8"/>
                                            </p:txEl>
                                          </p:spTgt>
                                        </p:tgtEl>
                                        <p:attrNameLst>
                                          <p:attrName>style.visibility</p:attrName>
                                        </p:attrNameLst>
                                      </p:cBhvr>
                                      <p:to>
                                        <p:strVal val="visible"/>
                                      </p:to>
                                    </p:set>
                                    <p:animEffect transition="in" filter="fade">
                                      <p:cBhvr>
                                        <p:cTn id="23" dur="1000"/>
                                        <p:tgtEl>
                                          <p:spTgt spid="46082">
                                            <p:txEl>
                                              <p:pRg st="8" end="8"/>
                                            </p:txEl>
                                          </p:spTgt>
                                        </p:tgtEl>
                                      </p:cBhvr>
                                    </p:animEffect>
                                    <p:anim calcmode="lin" valueType="num">
                                      <p:cBhvr>
                                        <p:cTn id="24" dur="1000" fill="hold"/>
                                        <p:tgtEl>
                                          <p:spTgt spid="46082">
                                            <p:txEl>
                                              <p:pRg st="8" end="8"/>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6082">
                                            <p:txEl>
                                              <p:pRg st="8" end="8"/>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6082">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46082">
                                            <p:txEl>
                                              <p:pRg st="10" end="10"/>
                                            </p:txEl>
                                          </p:spTgt>
                                        </p:tgtEl>
                                        <p:attrNameLst>
                                          <p:attrName>style.visibility</p:attrName>
                                        </p:attrNameLst>
                                      </p:cBhvr>
                                      <p:to>
                                        <p:strVal val="visible"/>
                                      </p:to>
                                    </p:set>
                                    <p:animEffect transition="in" filter="fade">
                                      <p:cBhvr>
                                        <p:cTn id="31" dur="1000"/>
                                        <p:tgtEl>
                                          <p:spTgt spid="46082">
                                            <p:txEl>
                                              <p:pRg st="10" end="10"/>
                                            </p:txEl>
                                          </p:spTgt>
                                        </p:tgtEl>
                                      </p:cBhvr>
                                    </p:animEffect>
                                    <p:anim calcmode="lin" valueType="num">
                                      <p:cBhvr>
                                        <p:cTn id="32" dur="1000" fill="hold"/>
                                        <p:tgtEl>
                                          <p:spTgt spid="46082">
                                            <p:txEl>
                                              <p:pRg st="10" end="10"/>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46082">
                                            <p:txEl>
                                              <p:pRg st="10" end="10"/>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6082">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455613" y="1370013"/>
            <a:ext cx="8229600" cy="5256212"/>
          </a:xfrm>
          <a:noFill/>
        </p:spPr>
        <p:txBody>
          <a:bodyPr/>
          <a:lstStyle/>
          <a:p>
            <a:pPr marL="0" indent="0" eaLnBrk="1" hangingPunct="1">
              <a:buFont typeface="Wingdings" pitchFamily="2" charset="2"/>
              <a:buNone/>
            </a:pPr>
            <a:r>
              <a:rPr lang="en-US" altLang="en-US" smtClean="0"/>
              <a:t>Because </a:t>
            </a:r>
            <a:r>
              <a:rPr lang="en-US" altLang="en-US" i="1" smtClean="0"/>
              <a:t>g</a:t>
            </a:r>
            <a:r>
              <a:rPr lang="en-US" altLang="en-US" smtClean="0"/>
              <a:t>(</a:t>
            </a:r>
            <a:r>
              <a:rPr lang="en-US" altLang="en-US" i="1" smtClean="0"/>
              <a:t>x</a:t>
            </a:r>
            <a:r>
              <a:rPr lang="en-US" altLang="en-US" smtClean="0"/>
              <a:t>) </a:t>
            </a:r>
            <a:r>
              <a:rPr lang="en-US" altLang="en-US" smtClean="0">
                <a:ea typeface="Arial" charset="0"/>
                <a:cs typeface="Arial" charset="0"/>
              </a:rPr>
              <a:t>≤</a:t>
            </a:r>
            <a:r>
              <a:rPr lang="en-US" altLang="en-US" smtClean="0"/>
              <a:t> </a:t>
            </a:r>
            <a:r>
              <a:rPr lang="en-US" altLang="en-US" i="1" smtClean="0"/>
              <a:t>f</a:t>
            </a:r>
            <a:r>
              <a:rPr lang="en-US" altLang="en-US" smtClean="0"/>
              <a:t>(</a:t>
            </a:r>
            <a:r>
              <a:rPr lang="en-US" altLang="en-US" i="1" smtClean="0"/>
              <a:t>x</a:t>
            </a:r>
            <a:r>
              <a:rPr lang="en-US" altLang="en-US" smtClean="0"/>
              <a:t>) for all </a:t>
            </a:r>
            <a:r>
              <a:rPr lang="en-US" altLang="en-US" i="1" smtClean="0"/>
              <a:t>x</a:t>
            </a:r>
            <a:r>
              <a:rPr lang="en-US" altLang="en-US" smtClean="0"/>
              <a:t> in the interval [–2, 1], the representative rectangle has an area of</a:t>
            </a:r>
          </a:p>
          <a:p>
            <a:pPr marL="0" indent="0" eaLnBrk="1" hangingPunct="1">
              <a:buFont typeface="Wingdings" pitchFamily="2" charset="2"/>
              <a:buNone/>
            </a:pPr>
            <a:r>
              <a:rPr lang="en-US" altLang="en-US" smtClean="0">
                <a:sym typeface="Symbol" pitchFamily="18" charset="2"/>
              </a:rPr>
              <a:t>		     </a:t>
            </a:r>
            <a:r>
              <a:rPr lang="en-US" altLang="en-US" i="1" smtClean="0"/>
              <a:t>A</a:t>
            </a:r>
            <a:r>
              <a:rPr lang="en-US" altLang="en-US" smtClean="0"/>
              <a:t> = [</a:t>
            </a:r>
            <a:r>
              <a:rPr lang="en-US" altLang="en-US" i="1" smtClean="0"/>
              <a:t>f</a:t>
            </a:r>
            <a:r>
              <a:rPr lang="en-US" altLang="en-US" smtClean="0"/>
              <a:t>(</a:t>
            </a:r>
            <a:r>
              <a:rPr lang="en-US" altLang="en-US" i="1" smtClean="0"/>
              <a:t>x</a:t>
            </a:r>
            <a:r>
              <a:rPr lang="en-US" altLang="en-US" smtClean="0"/>
              <a:t>) – </a:t>
            </a:r>
            <a:r>
              <a:rPr lang="en-US" altLang="en-US" i="1" smtClean="0"/>
              <a:t>g</a:t>
            </a:r>
            <a:r>
              <a:rPr lang="en-US" altLang="en-US" smtClean="0"/>
              <a:t>(</a:t>
            </a:r>
            <a:r>
              <a:rPr lang="en-US" altLang="en-US" i="1" smtClean="0"/>
              <a:t>x</a:t>
            </a:r>
            <a:r>
              <a:rPr lang="en-US" altLang="en-US" smtClean="0"/>
              <a:t>)]</a:t>
            </a:r>
            <a:r>
              <a:rPr lang="en-US" altLang="en-US" smtClean="0">
                <a:sym typeface="Symbol" pitchFamily="18" charset="2"/>
              </a:rPr>
              <a:t></a:t>
            </a:r>
            <a:r>
              <a:rPr lang="en-US" altLang="en-US" i="1" smtClean="0"/>
              <a:t>x</a:t>
            </a:r>
          </a:p>
          <a:p>
            <a:pPr marL="0" indent="0" eaLnBrk="1" hangingPunct="1">
              <a:buFont typeface="Wingdings" pitchFamily="2" charset="2"/>
              <a:buNone/>
            </a:pPr>
            <a:endParaRPr lang="en-US" altLang="en-US" sz="1200" i="1" smtClean="0"/>
          </a:p>
          <a:p>
            <a:pPr marL="0" indent="0" eaLnBrk="1" hangingPunct="1">
              <a:buFont typeface="Wingdings" pitchFamily="2" charset="2"/>
              <a:buNone/>
            </a:pPr>
            <a:r>
              <a:rPr lang="en-US" altLang="en-US" smtClean="0"/>
              <a:t>		           = [(2 – </a:t>
            </a:r>
            <a:r>
              <a:rPr lang="en-US" altLang="en-US" i="1" smtClean="0"/>
              <a:t>x</a:t>
            </a:r>
            <a:r>
              <a:rPr lang="en-US" altLang="en-US" baseline="30000" smtClean="0"/>
              <a:t>2</a:t>
            </a:r>
            <a:r>
              <a:rPr lang="en-US" altLang="en-US" smtClean="0"/>
              <a:t>) –</a:t>
            </a:r>
            <a:r>
              <a:rPr lang="en-US" altLang="en-US" i="1" smtClean="0"/>
              <a:t> x</a:t>
            </a:r>
            <a:r>
              <a:rPr lang="en-US" altLang="en-US" smtClean="0"/>
              <a:t>]</a:t>
            </a:r>
            <a:r>
              <a:rPr lang="en-US" altLang="en-US" smtClean="0">
                <a:sym typeface="Symbol" pitchFamily="18" charset="2"/>
              </a:rPr>
              <a:t></a:t>
            </a:r>
            <a:r>
              <a:rPr lang="en-US" altLang="en-US" i="1" smtClean="0"/>
              <a:t>x</a:t>
            </a:r>
          </a:p>
          <a:p>
            <a:pPr marL="0" indent="0" eaLnBrk="1" hangingPunct="1">
              <a:buFont typeface="Wingdings" pitchFamily="2" charset="2"/>
              <a:buNone/>
            </a:pPr>
            <a:endParaRPr lang="en-US" altLang="en-US" sz="1200" smtClean="0"/>
          </a:p>
          <a:p>
            <a:pPr marL="0" indent="0" eaLnBrk="1" hangingPunct="1">
              <a:buFont typeface="Wingdings" pitchFamily="2" charset="2"/>
              <a:buNone/>
            </a:pPr>
            <a:r>
              <a:rPr lang="en-US" altLang="en-US" smtClean="0"/>
              <a:t>and the area of the region is</a:t>
            </a:r>
          </a:p>
          <a:p>
            <a:pPr marL="0" indent="0" eaLnBrk="1" hangingPunct="1">
              <a:buFont typeface="Wingdings" pitchFamily="2" charset="2"/>
              <a:buNone/>
            </a:pPr>
            <a:endParaRPr lang="en-US" altLang="en-US" smtClean="0"/>
          </a:p>
        </p:txBody>
      </p:sp>
      <p:sp>
        <p:nvSpPr>
          <p:cNvPr id="21507" name="Rectangle 11"/>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Example 2 – </a:t>
            </a:r>
            <a:r>
              <a:rPr lang="en-US" altLang="en-US" sz="4000" i="1" smtClean="0">
                <a:solidFill>
                  <a:schemeClr val="bg1"/>
                </a:solidFill>
              </a:rPr>
              <a:t>Solution</a:t>
            </a:r>
          </a:p>
        </p:txBody>
      </p:sp>
      <p:pic>
        <p:nvPicPr>
          <p:cNvPr id="47116" name="Picture 12" descr="A = int_(negative 2)^1 ((2 minus x^2) minus x) d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941763"/>
            <a:ext cx="3125788"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7" name="Picture 13" descr="= [negative (x^3)/(3) minus (x^2)/2 + 2 x]_(negativ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4957763"/>
            <a:ext cx="2852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8" name="Picture 14" descr="= 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5872163"/>
            <a:ext cx="762000"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 Box 9"/>
          <p:cNvSpPr txBox="1">
            <a:spLocks noChangeArrowheads="1"/>
          </p:cNvSpPr>
          <p:nvPr/>
        </p:nvSpPr>
        <p:spPr bwMode="auto">
          <a:xfrm>
            <a:off x="8229600" y="711200"/>
            <a:ext cx="8223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7106">
                                            <p:txEl>
                                              <p:pRg st="3" end="3"/>
                                            </p:txEl>
                                          </p:spTgt>
                                        </p:tgtEl>
                                        <p:attrNameLst>
                                          <p:attrName>style.visibility</p:attrName>
                                        </p:attrNameLst>
                                      </p:cBhvr>
                                      <p:to>
                                        <p:strVal val="visible"/>
                                      </p:to>
                                    </p:set>
                                    <p:animEffect transition="in" filter="fade">
                                      <p:cBhvr>
                                        <p:cTn id="7" dur="1000"/>
                                        <p:tgtEl>
                                          <p:spTgt spid="47106">
                                            <p:txEl>
                                              <p:pRg st="3" end="3"/>
                                            </p:txEl>
                                          </p:spTgt>
                                        </p:tgtEl>
                                      </p:cBhvr>
                                    </p:animEffect>
                                    <p:anim calcmode="lin" valueType="num">
                                      <p:cBhvr>
                                        <p:cTn id="8" dur="1000" fill="hold"/>
                                        <p:tgtEl>
                                          <p:spTgt spid="47106">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7106">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7106">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7106">
                                            <p:txEl>
                                              <p:pRg st="5" end="5"/>
                                            </p:txEl>
                                          </p:spTgt>
                                        </p:tgtEl>
                                        <p:attrNameLst>
                                          <p:attrName>style.visibility</p:attrName>
                                        </p:attrNameLst>
                                      </p:cBhvr>
                                      <p:to>
                                        <p:strVal val="visible"/>
                                      </p:to>
                                    </p:set>
                                    <p:animEffect transition="in" filter="fade">
                                      <p:cBhvr>
                                        <p:cTn id="15" dur="1000"/>
                                        <p:tgtEl>
                                          <p:spTgt spid="47106">
                                            <p:txEl>
                                              <p:pRg st="5" end="5"/>
                                            </p:txEl>
                                          </p:spTgt>
                                        </p:tgtEl>
                                      </p:cBhvr>
                                    </p:animEffect>
                                    <p:anim calcmode="lin" valueType="num">
                                      <p:cBhvr>
                                        <p:cTn id="16" dur="1000" fill="hold"/>
                                        <p:tgtEl>
                                          <p:spTgt spid="47106">
                                            <p:txEl>
                                              <p:pRg st="5" end="5"/>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7106">
                                            <p:txEl>
                                              <p:pRg st="5" end="5"/>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7106">
                                            <p:txEl>
                                              <p:pRg st="5" end="5"/>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47116"/>
                                        </p:tgtEl>
                                        <p:attrNameLst>
                                          <p:attrName>style.visibility</p:attrName>
                                        </p:attrNameLst>
                                      </p:cBhvr>
                                      <p:to>
                                        <p:strVal val="visible"/>
                                      </p:to>
                                    </p:set>
                                    <p:animEffect transition="in" filter="fade">
                                      <p:cBhvr>
                                        <p:cTn id="21" dur="1000"/>
                                        <p:tgtEl>
                                          <p:spTgt spid="47116"/>
                                        </p:tgtEl>
                                      </p:cBhvr>
                                    </p:animEffect>
                                    <p:anim calcmode="lin" valueType="num">
                                      <p:cBhvr>
                                        <p:cTn id="22" dur="1000" fill="hold"/>
                                        <p:tgtEl>
                                          <p:spTgt spid="47116"/>
                                        </p:tgtEl>
                                        <p:attrNameLst>
                                          <p:attrName>ppt_x</p:attrName>
                                        </p:attrNameLst>
                                      </p:cBhvr>
                                      <p:tavLst>
                                        <p:tav tm="0">
                                          <p:val>
                                            <p:strVal val="#ppt_x"/>
                                          </p:val>
                                        </p:tav>
                                        <p:tav tm="100000">
                                          <p:val>
                                            <p:strVal val="#ppt_x"/>
                                          </p:val>
                                        </p:tav>
                                      </p:tavLst>
                                    </p:anim>
                                    <p:anim calcmode="lin" valueType="num">
                                      <p:cBhvr>
                                        <p:cTn id="23" dur="900" decel="100000" fill="hold"/>
                                        <p:tgtEl>
                                          <p:spTgt spid="47116"/>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7116"/>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47117"/>
                                        </p:tgtEl>
                                        <p:attrNameLst>
                                          <p:attrName>style.visibility</p:attrName>
                                        </p:attrNameLst>
                                      </p:cBhvr>
                                      <p:to>
                                        <p:strVal val="visible"/>
                                      </p:to>
                                    </p:set>
                                    <p:animEffect transition="in" filter="fade">
                                      <p:cBhvr>
                                        <p:cTn id="29" dur="1000"/>
                                        <p:tgtEl>
                                          <p:spTgt spid="47117"/>
                                        </p:tgtEl>
                                      </p:cBhvr>
                                    </p:animEffect>
                                    <p:anim calcmode="lin" valueType="num">
                                      <p:cBhvr>
                                        <p:cTn id="30" dur="1000" fill="hold"/>
                                        <p:tgtEl>
                                          <p:spTgt spid="47117"/>
                                        </p:tgtEl>
                                        <p:attrNameLst>
                                          <p:attrName>ppt_x</p:attrName>
                                        </p:attrNameLst>
                                      </p:cBhvr>
                                      <p:tavLst>
                                        <p:tav tm="0">
                                          <p:val>
                                            <p:strVal val="#ppt_x"/>
                                          </p:val>
                                        </p:tav>
                                        <p:tav tm="100000">
                                          <p:val>
                                            <p:strVal val="#ppt_x"/>
                                          </p:val>
                                        </p:tav>
                                      </p:tavLst>
                                    </p:anim>
                                    <p:anim calcmode="lin" valueType="num">
                                      <p:cBhvr>
                                        <p:cTn id="31" dur="900" decel="100000" fill="hold"/>
                                        <p:tgtEl>
                                          <p:spTgt spid="47117"/>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47117"/>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47118"/>
                                        </p:tgtEl>
                                        <p:attrNameLst>
                                          <p:attrName>style.visibility</p:attrName>
                                        </p:attrNameLst>
                                      </p:cBhvr>
                                      <p:to>
                                        <p:strVal val="visible"/>
                                      </p:to>
                                    </p:set>
                                    <p:animEffect transition="in" filter="fade">
                                      <p:cBhvr>
                                        <p:cTn id="37" dur="1000"/>
                                        <p:tgtEl>
                                          <p:spTgt spid="47118"/>
                                        </p:tgtEl>
                                      </p:cBhvr>
                                    </p:animEffect>
                                    <p:anim calcmode="lin" valueType="num">
                                      <p:cBhvr>
                                        <p:cTn id="38" dur="1000" fill="hold"/>
                                        <p:tgtEl>
                                          <p:spTgt spid="47118"/>
                                        </p:tgtEl>
                                        <p:attrNameLst>
                                          <p:attrName>ppt_x</p:attrName>
                                        </p:attrNameLst>
                                      </p:cBhvr>
                                      <p:tavLst>
                                        <p:tav tm="0">
                                          <p:val>
                                            <p:strVal val="#ppt_x"/>
                                          </p:val>
                                        </p:tav>
                                        <p:tav tm="100000">
                                          <p:val>
                                            <p:strVal val="#ppt_x"/>
                                          </p:val>
                                        </p:tav>
                                      </p:tavLst>
                                    </p:anim>
                                    <p:anim calcmode="lin" valueType="num">
                                      <p:cBhvr>
                                        <p:cTn id="39" dur="900" decel="100000" fill="hold"/>
                                        <p:tgtEl>
                                          <p:spTgt spid="47118"/>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711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457200" y="3198813"/>
            <a:ext cx="8229600" cy="1373187"/>
          </a:xfrm>
          <a:noFill/>
        </p:spPr>
        <p:txBody>
          <a:bodyPr/>
          <a:lstStyle/>
          <a:p>
            <a:pPr algn="ctr" eaLnBrk="1" hangingPunct="1">
              <a:buFont typeface="Wingdings" pitchFamily="2" charset="2"/>
              <a:buNone/>
            </a:pPr>
            <a:r>
              <a:rPr lang="en-US" altLang="en-US" sz="4000" smtClean="0"/>
              <a:t>Integration as an Accumulation Process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400" b="1"/>
              <a:t>7.1</a:t>
            </a:r>
          </a:p>
        </p:txBody>
      </p:sp>
      <p:sp>
        <p:nvSpPr>
          <p:cNvPr id="4100" name="Text Box 2"/>
          <p:cNvSpPr txBox="1">
            <a:spLocks noChangeArrowheads="1"/>
          </p:cNvSpPr>
          <p:nvPr/>
        </p:nvSpPr>
        <p:spPr bwMode="auto">
          <a:xfrm>
            <a:off x="2209800" y="2286000"/>
            <a:ext cx="61722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 typeface="Arial" charset="0"/>
              <a:buNone/>
            </a:pPr>
            <a:r>
              <a:rPr lang="en-US" altLang="en-US" sz="3800">
                <a:solidFill>
                  <a:schemeClr val="bg1"/>
                </a:solidFill>
              </a:rPr>
              <a:t>Area of a Region Between Two Curves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455613" y="1370013"/>
            <a:ext cx="8229600" cy="5256212"/>
          </a:xfrm>
          <a:noFill/>
        </p:spPr>
        <p:txBody>
          <a:bodyPr/>
          <a:lstStyle/>
          <a:p>
            <a:pPr marL="0" indent="0" eaLnBrk="1" hangingPunct="1">
              <a:buFont typeface="Wingdings" pitchFamily="2" charset="2"/>
              <a:buNone/>
            </a:pPr>
            <a:r>
              <a:rPr lang="en-US" altLang="en-US" smtClean="0"/>
              <a:t>The integration formula for the area between two curves was developed by using a rectangle as the </a:t>
            </a:r>
            <a:r>
              <a:rPr lang="en-US" altLang="en-US" i="1" smtClean="0"/>
              <a:t>representative element</a:t>
            </a:r>
            <a:r>
              <a:rPr lang="en-US" altLang="en-US" smtClean="0"/>
              <a:t>. </a:t>
            </a:r>
          </a:p>
          <a:p>
            <a:pPr marL="0" indent="0" eaLnBrk="1" hangingPunct="1">
              <a:buFont typeface="Wingdings" pitchFamily="2" charset="2"/>
              <a:buNone/>
            </a:pPr>
            <a:endParaRPr lang="en-US" altLang="en-US" sz="800" smtClean="0"/>
          </a:p>
          <a:p>
            <a:pPr marL="0" indent="0" eaLnBrk="1" hangingPunct="1">
              <a:buFont typeface="Wingdings" pitchFamily="2" charset="2"/>
              <a:buNone/>
            </a:pPr>
            <a:r>
              <a:rPr lang="en-US" altLang="en-US" smtClean="0"/>
              <a:t>For each new application of integration in the remaining sections of this chapter, an appropriate representative element will be constructed using precalculus formulas you already know.</a:t>
            </a:r>
          </a:p>
          <a:p>
            <a:pPr marL="0" indent="0" eaLnBrk="1" hangingPunct="1">
              <a:buFont typeface="Wingdings" pitchFamily="2" charset="2"/>
              <a:buNone/>
            </a:pPr>
            <a:endParaRPr lang="en-US" altLang="en-US" sz="1100" smtClean="0"/>
          </a:p>
          <a:p>
            <a:pPr marL="0" indent="0" eaLnBrk="1" hangingPunct="1">
              <a:buFont typeface="Wingdings" pitchFamily="2" charset="2"/>
              <a:buNone/>
            </a:pPr>
            <a:r>
              <a:rPr lang="en-US" altLang="en-US" smtClean="0"/>
              <a:t>Each integration formula will then be obtained by summing or accumulating these representative elements.</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p:txBody>
      </p:sp>
      <p:sp>
        <p:nvSpPr>
          <p:cNvPr id="23555" name="Rectangle 3"/>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Integration as an Accumulation Process</a:t>
            </a:r>
          </a:p>
        </p:txBody>
      </p:sp>
      <p:pic>
        <p:nvPicPr>
          <p:cNvPr id="23556" name="Picture 1" descr="Schematic of the three stages involved in integration as an accumulating process. They are as follows. Stage 1. Known precalculus formula. Stage 2. Representative element. Stage 3. New integration formula."/>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5419725"/>
            <a:ext cx="6913563"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455613" y="1370013"/>
            <a:ext cx="8229600" cy="5256212"/>
          </a:xfrm>
          <a:noFill/>
        </p:spPr>
        <p:txBody>
          <a:bodyPr/>
          <a:lstStyle/>
          <a:p>
            <a:pPr marL="0" indent="0" eaLnBrk="1" hangingPunct="1">
              <a:buFont typeface="Wingdings" pitchFamily="2" charset="2"/>
              <a:buNone/>
            </a:pPr>
            <a:r>
              <a:rPr lang="en-US" altLang="en-US" smtClean="0"/>
              <a:t>For example, the area formula in this section was developed as follows.</a:t>
            </a:r>
          </a:p>
        </p:txBody>
      </p:sp>
      <p:sp>
        <p:nvSpPr>
          <p:cNvPr id="24579" name="Rectangle 3"/>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Integration as an Accumulation Process</a:t>
            </a:r>
          </a:p>
        </p:txBody>
      </p:sp>
      <p:pic>
        <p:nvPicPr>
          <p:cNvPr id="24580" name="Picture 1" descr="Schematic of an example of the three stages involved in integration as an accumulating process. It reads as follows. Stage 1. A = (height)(width). Stage 2. Delta A = [f(x) minus g(x)] Delta x. Stage 3. A = int _a^b (f(x) minus g(x)) d x."/>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2450" y="2362200"/>
            <a:ext cx="7872413"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455613" y="1370013"/>
            <a:ext cx="8229600" cy="5256212"/>
          </a:xfrm>
        </p:spPr>
        <p:txBody>
          <a:bodyPr/>
          <a:lstStyle/>
          <a:p>
            <a:pPr marL="0" indent="0" eaLnBrk="1" hangingPunct="1">
              <a:buFont typeface="Wingdings" pitchFamily="2" charset="2"/>
              <a:buNone/>
              <a:defRPr/>
            </a:pPr>
            <a:r>
              <a:rPr lang="en-US" altLang="en-US" dirty="0" smtClean="0"/>
              <a:t>Find the area of the region bounded by the graph of            </a:t>
            </a:r>
            <a:r>
              <a:rPr lang="en-US" altLang="en-US" i="1" dirty="0" smtClean="0"/>
              <a:t>y</a:t>
            </a:r>
            <a:r>
              <a:rPr lang="en-US" altLang="en-US" dirty="0" smtClean="0"/>
              <a:t> = 4 – </a:t>
            </a:r>
            <a:r>
              <a:rPr lang="en-US" altLang="en-US" i="1" dirty="0" smtClean="0"/>
              <a:t>x</a:t>
            </a:r>
            <a:r>
              <a:rPr lang="en-US" altLang="en-US" baseline="30000" dirty="0" smtClean="0"/>
              <a:t>2</a:t>
            </a:r>
            <a:r>
              <a:rPr lang="en-US" altLang="en-US" dirty="0" smtClean="0"/>
              <a:t> and the </a:t>
            </a:r>
            <a:r>
              <a:rPr lang="en-US" altLang="en-US" i="1" dirty="0" smtClean="0"/>
              <a:t>x</a:t>
            </a:r>
            <a:r>
              <a:rPr lang="en-US" altLang="en-US" dirty="0" smtClean="0"/>
              <a:t>-axis. Describe the integration as an accumulation process.</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itchFamily="2" charset="2"/>
              <a:buNone/>
              <a:defRPr/>
            </a:pPr>
            <a:r>
              <a:rPr lang="en-US" altLang="en-US" dirty="0" smtClean="0"/>
              <a:t>The area of the region is</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endParaRPr lang="en-US" altLang="en-US" sz="1100" dirty="0" smtClean="0"/>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dirty="0" smtClean="0"/>
              <a:t>You can think of the integration as an accumulation of the areas of the rectangles formed as the representative rectangle slides from </a:t>
            </a:r>
            <a:r>
              <a:rPr lang="en-US" altLang="en-US" i="1" dirty="0" smtClean="0"/>
              <a:t>x</a:t>
            </a:r>
            <a:r>
              <a:rPr lang="en-US" altLang="en-US" dirty="0" smtClean="0"/>
              <a:t> = –2 to </a:t>
            </a:r>
            <a:r>
              <a:rPr lang="en-US" altLang="en-US" i="1" dirty="0" smtClean="0"/>
              <a:t>x</a:t>
            </a:r>
            <a:r>
              <a:rPr lang="en-US" altLang="en-US" dirty="0" smtClean="0"/>
              <a:t> = 2, as shown in                   Figure 7.11.</a:t>
            </a:r>
          </a:p>
        </p:txBody>
      </p:sp>
      <p:sp>
        <p:nvSpPr>
          <p:cNvPr id="25603" name="Rectangle 3"/>
          <p:cNvSpPr>
            <a:spLocks noGrp="1" noChangeArrowheads="1"/>
          </p:cNvSpPr>
          <p:nvPr>
            <p:ph type="title"/>
          </p:nvPr>
        </p:nvSpPr>
        <p:spPr>
          <a:xfrm>
            <a:off x="547688" y="319088"/>
            <a:ext cx="8229600" cy="685800"/>
          </a:xfrm>
          <a:noFill/>
        </p:spPr>
        <p:txBody>
          <a:bodyPr/>
          <a:lstStyle/>
          <a:p>
            <a:pPr eaLnBrk="1" hangingPunct="1"/>
            <a:r>
              <a:rPr lang="en-US" altLang="en-US" sz="2700" smtClean="0">
                <a:solidFill>
                  <a:schemeClr val="bg1"/>
                </a:solidFill>
              </a:rPr>
              <a:t>Example 6 – </a:t>
            </a:r>
            <a:r>
              <a:rPr lang="en-IN" altLang="en-US" sz="2700" i="1" smtClean="0">
                <a:solidFill>
                  <a:schemeClr val="bg1"/>
                </a:solidFill>
              </a:rPr>
              <a:t>Integration as an Accumulation Process</a:t>
            </a:r>
            <a:endParaRPr lang="en-US" altLang="en-US" sz="2700" i="1" smtClean="0">
              <a:solidFill>
                <a:schemeClr val="bg1"/>
              </a:solidFill>
            </a:endParaRPr>
          </a:p>
        </p:txBody>
      </p:sp>
      <p:pic>
        <p:nvPicPr>
          <p:cNvPr id="50182" name="Picture 6" descr="A = int_(negative 2)^2 (4 minus x^2) d x.&#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3886200"/>
            <a:ext cx="2339975"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0178">
                                            <p:txEl>
                                              <p:pRg st="2" end="2"/>
                                            </p:txEl>
                                          </p:spTgt>
                                        </p:tgtEl>
                                        <p:attrNameLst>
                                          <p:attrName>style.visibility</p:attrName>
                                        </p:attrNameLst>
                                      </p:cBhvr>
                                      <p:to>
                                        <p:strVal val="visible"/>
                                      </p:to>
                                    </p:set>
                                    <p:animEffect transition="in" filter="fade">
                                      <p:cBhvr>
                                        <p:cTn id="7" dur="1000"/>
                                        <p:tgtEl>
                                          <p:spTgt spid="50178">
                                            <p:txEl>
                                              <p:pRg st="2" end="2"/>
                                            </p:txEl>
                                          </p:spTgt>
                                        </p:tgtEl>
                                      </p:cBhvr>
                                    </p:animEffect>
                                    <p:anim calcmode="lin" valueType="num">
                                      <p:cBhvr>
                                        <p:cTn id="8" dur="1000" fill="hold"/>
                                        <p:tgtEl>
                                          <p:spTgt spid="50178">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0178">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0178">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0178">
                                            <p:txEl>
                                              <p:pRg st="3" end="3"/>
                                            </p:txEl>
                                          </p:spTgt>
                                        </p:tgtEl>
                                        <p:attrNameLst>
                                          <p:attrName>style.visibility</p:attrName>
                                        </p:attrNameLst>
                                      </p:cBhvr>
                                      <p:to>
                                        <p:strVal val="visible"/>
                                      </p:to>
                                    </p:set>
                                    <p:animEffect transition="in" filter="fade">
                                      <p:cBhvr>
                                        <p:cTn id="13" dur="1000"/>
                                        <p:tgtEl>
                                          <p:spTgt spid="50178">
                                            <p:txEl>
                                              <p:pRg st="3" end="3"/>
                                            </p:txEl>
                                          </p:spTgt>
                                        </p:tgtEl>
                                      </p:cBhvr>
                                    </p:animEffect>
                                    <p:anim calcmode="lin" valueType="num">
                                      <p:cBhvr>
                                        <p:cTn id="14" dur="1000" fill="hold"/>
                                        <p:tgtEl>
                                          <p:spTgt spid="50178">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0178">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0178">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50182"/>
                                        </p:tgtEl>
                                        <p:attrNameLst>
                                          <p:attrName>style.visibility</p:attrName>
                                        </p:attrNameLst>
                                      </p:cBhvr>
                                      <p:to>
                                        <p:strVal val="visible"/>
                                      </p:to>
                                    </p:set>
                                    <p:animEffect transition="in" filter="fade">
                                      <p:cBhvr>
                                        <p:cTn id="19" dur="1000"/>
                                        <p:tgtEl>
                                          <p:spTgt spid="50182"/>
                                        </p:tgtEl>
                                      </p:cBhvr>
                                    </p:animEffect>
                                    <p:anim calcmode="lin" valueType="num">
                                      <p:cBhvr>
                                        <p:cTn id="20" dur="1000" fill="hold"/>
                                        <p:tgtEl>
                                          <p:spTgt spid="50182"/>
                                        </p:tgtEl>
                                        <p:attrNameLst>
                                          <p:attrName>ppt_x</p:attrName>
                                        </p:attrNameLst>
                                      </p:cBhvr>
                                      <p:tavLst>
                                        <p:tav tm="0">
                                          <p:val>
                                            <p:strVal val="#ppt_x"/>
                                          </p:val>
                                        </p:tav>
                                        <p:tav tm="100000">
                                          <p:val>
                                            <p:strVal val="#ppt_x"/>
                                          </p:val>
                                        </p:tav>
                                      </p:tavLst>
                                    </p:anim>
                                    <p:anim calcmode="lin" valueType="num">
                                      <p:cBhvr>
                                        <p:cTn id="21" dur="900" decel="100000" fill="hold"/>
                                        <p:tgtEl>
                                          <p:spTgt spid="50182"/>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0182"/>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50178">
                                            <p:txEl>
                                              <p:pRg st="7" end="7"/>
                                            </p:txEl>
                                          </p:spTgt>
                                        </p:tgtEl>
                                        <p:attrNameLst>
                                          <p:attrName>style.visibility</p:attrName>
                                        </p:attrNameLst>
                                      </p:cBhvr>
                                      <p:to>
                                        <p:strVal val="visible"/>
                                      </p:to>
                                    </p:set>
                                    <p:animEffect transition="in" filter="fade">
                                      <p:cBhvr>
                                        <p:cTn id="27" dur="1000"/>
                                        <p:tgtEl>
                                          <p:spTgt spid="50178">
                                            <p:txEl>
                                              <p:pRg st="7" end="7"/>
                                            </p:txEl>
                                          </p:spTgt>
                                        </p:tgtEl>
                                      </p:cBhvr>
                                    </p:animEffect>
                                    <p:anim calcmode="lin" valueType="num">
                                      <p:cBhvr>
                                        <p:cTn id="28" dur="1000" fill="hold"/>
                                        <p:tgtEl>
                                          <p:spTgt spid="50178">
                                            <p:txEl>
                                              <p:pRg st="7" end="7"/>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0178">
                                            <p:txEl>
                                              <p:pRg st="7" end="7"/>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0178">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Example 6 – </a:t>
            </a:r>
            <a:r>
              <a:rPr lang="en-US" altLang="en-US" sz="4000" i="1" smtClean="0">
                <a:solidFill>
                  <a:schemeClr val="bg1"/>
                </a:solidFill>
              </a:rPr>
              <a:t>Solution</a:t>
            </a:r>
          </a:p>
        </p:txBody>
      </p:sp>
      <p:sp>
        <p:nvSpPr>
          <p:cNvPr id="26627" name="Rectangle 7"/>
          <p:cNvSpPr>
            <a:spLocks noChangeArrowheads="1"/>
          </p:cNvSpPr>
          <p:nvPr/>
        </p:nvSpPr>
        <p:spPr bwMode="auto">
          <a:xfrm>
            <a:off x="3733800" y="62484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7.11</a:t>
            </a:r>
          </a:p>
        </p:txBody>
      </p:sp>
      <p:sp>
        <p:nvSpPr>
          <p:cNvPr id="26628" name="Text Box 9"/>
          <p:cNvSpPr txBox="1">
            <a:spLocks noChangeArrowheads="1"/>
          </p:cNvSpPr>
          <p:nvPr/>
        </p:nvSpPr>
        <p:spPr bwMode="auto">
          <a:xfrm>
            <a:off x="8229600" y="711200"/>
            <a:ext cx="8223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pic>
        <p:nvPicPr>
          <p:cNvPr id="26629" name="Picture 1" descr="Five graphs. Each part consists of a visual representation and a caption. In the visual representation of all five graphs a downward opening parabola is graphed on the x y coordinate plane. It begins at (negative 2, 0) on the negative x axis, goes up and to the right in the second quadrant, passes through (negative 1, 3), reaches a high point at the vertex (0, 4) on the positive y axis, goes down and to the right in the first quadrant, passes through (1, 3), and ends at (2, 0) on the positive x axis. (graph 1). Caption. A = int_(negative 2)^(negative 2) (4 minus x^2) d x = 0. (graph 2). Visual representation. The region under the parabola till the negative x axis is shaded in the second quadrant. The left and right boundaries of the shaded region are x = negative 2 and x = negative 1 respectively. A rectangle is graphed between the parabola and the negative x axis on the right border of the shaded region. The upper side of the rectangle intersects the parabola at (negative 1, 3). The lower side of the rectangle lies on the negative x axis and passes through (negative 1, 0). A horizontal arrow begins in the rectangle and points to the right. Caption. A = int_(negative 2)^(negative 1) (4 minus x^2) d x = 5/3. (graph 3). Visual representation. The region under the parabola till the negative x axis is shaded in the second quadrant. The left and right boundaries of the shaded region are x = negative 2 and x = 0 respectively. A rectangle is graphed between the parabola and the negative x axis on the right border of the shaded region. The upper side of the rectangle intersects the parabola at (0, 4). The lower side of the rectangle lies on the negative x axis and passes through the origin. A horizontal arrow begins in the rectangle and points to the right. Caption. A = int_(negative 2)^0 (4 minus x^2) d x = 16/3. (graph 4). Visual representation. The region under the parabola till the negative x axis is shaded. The left and right boundaries of the shaded region are x = negative 2 and x = 1 respectively. A rectangle is graphed between the parabola and the negative x axis on the right border of the shaded region in the first quadrant. The upper side of the rectangle intersects the parabola at (1, 3). The lower side of the rectangle lies on the positive x axis and passes through (1, 0). A horizontal arrow begins in the rectangle and points to the right. Caption. A = int_(negative 2)^1 (4 minus x^2) d x = 9. (graph 5). Visual representation. The region under the parabola till the negative x axis is shaded. The left and right boundaries of the shaded region are x = negative 2 and x = 2 respectively. Caption. A = int_(negative 2)^2 (4 minus x^2) d x = 32/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84350" y="1600200"/>
            <a:ext cx="5756275" cy="449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Find the area of a region between two curves using integration.</a:t>
            </a:r>
          </a:p>
          <a:p>
            <a:pPr marL="350838" indent="-350838">
              <a:lnSpc>
                <a:spcPct val="90000"/>
              </a:lnSpc>
              <a:spcBef>
                <a:spcPct val="0"/>
              </a:spcBef>
              <a:buClr>
                <a:srgbClr val="D7181E"/>
              </a:buClr>
              <a:buFont typeface="Wingdings"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Find the area of a region between intersecting curves using integration.</a:t>
            </a:r>
          </a:p>
          <a:p>
            <a:pPr marL="350838" indent="-350838">
              <a:lnSpc>
                <a:spcPct val="90000"/>
              </a:lnSpc>
              <a:spcBef>
                <a:spcPct val="0"/>
              </a:spcBef>
              <a:buClr>
                <a:srgbClr val="D7181E"/>
              </a:buClr>
              <a:buFont typeface="Wingdings"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Describe integration as an accumulation process.</a:t>
            </a: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sp>
        <p:nvSpPr>
          <p:cNvPr id="7171" name="Rectangle 3"/>
          <p:cNvSpPr>
            <a:spLocks noGrp="1" noChangeArrowheads="1"/>
          </p:cNvSpPr>
          <p:nvPr>
            <p:ph type="body" idx="1"/>
          </p:nvPr>
        </p:nvSpPr>
        <p:spPr>
          <a:xfrm>
            <a:off x="457200" y="1370013"/>
            <a:ext cx="8229600" cy="5253037"/>
          </a:xfrm>
          <a:noFill/>
        </p:spPr>
        <p:txBody>
          <a:bodyPr/>
          <a:lstStyle/>
          <a:p>
            <a:pPr marL="0" indent="0" eaLnBrk="1" hangingPunct="1">
              <a:buFont typeface="Wingdings" pitchFamily="2" charset="2"/>
              <a:buNone/>
            </a:pPr>
            <a:r>
              <a:rPr lang="en-US" altLang="en-US" smtClean="0"/>
              <a:t>With a few modifications, you can extend the application of definite integrals from the area of a region </a:t>
            </a:r>
            <a:r>
              <a:rPr lang="en-US" altLang="en-US" i="1" smtClean="0"/>
              <a:t>under </a:t>
            </a:r>
            <a:r>
              <a:rPr lang="en-US" altLang="en-US" smtClean="0"/>
              <a:t>a curve to the area of a region </a:t>
            </a:r>
            <a:r>
              <a:rPr lang="en-US" altLang="en-US" i="1" smtClean="0"/>
              <a:t>between </a:t>
            </a:r>
            <a:r>
              <a:rPr lang="en-US" altLang="en-US" smtClean="0"/>
              <a:t>two curves.</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Consider two functions </a:t>
            </a:r>
            <a:r>
              <a:rPr lang="en-US" altLang="en-US" i="1" smtClean="0"/>
              <a:t>f </a:t>
            </a:r>
            <a:r>
              <a:rPr lang="en-US" altLang="en-US" smtClean="0"/>
              <a:t>and </a:t>
            </a:r>
            <a:r>
              <a:rPr lang="en-US" altLang="en-US" i="1" smtClean="0"/>
              <a:t>g</a:t>
            </a:r>
            <a:r>
              <a:rPr lang="en-US" altLang="en-US" smtClean="0"/>
              <a:t> that are continuous on the interval [</a:t>
            </a:r>
            <a:r>
              <a:rPr lang="en-US" altLang="en-US" i="1" smtClean="0"/>
              <a:t>a</a:t>
            </a:r>
            <a:r>
              <a:rPr lang="en-US" altLang="en-US" smtClean="0"/>
              <a:t>, </a:t>
            </a:r>
            <a:r>
              <a:rPr lang="en-US" altLang="en-US" i="1" smtClean="0"/>
              <a:t>b</a:t>
            </a:r>
            <a:r>
              <a:rPr lang="en-US" altLang="en-US" smtClean="0"/>
              <a:t>].</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Also, the graphs of both </a:t>
            </a:r>
            <a:r>
              <a:rPr lang="en-US" altLang="en-US" i="1" smtClean="0"/>
              <a:t>f </a:t>
            </a:r>
            <a:r>
              <a:rPr lang="en-US" altLang="en-US" smtClean="0"/>
              <a:t>and </a:t>
            </a:r>
            <a:r>
              <a:rPr lang="en-US" altLang="en-US" i="1" smtClean="0"/>
              <a:t>g</a:t>
            </a:r>
            <a:br>
              <a:rPr lang="en-US" altLang="en-US" i="1" smtClean="0"/>
            </a:br>
            <a:r>
              <a:rPr lang="en-US" altLang="en-US" smtClean="0"/>
              <a:t>lie above the </a:t>
            </a:r>
            <a:r>
              <a:rPr lang="en-US" altLang="en-US" i="1" smtClean="0"/>
              <a:t>x</a:t>
            </a:r>
            <a:r>
              <a:rPr lang="en-US" altLang="en-US" smtClean="0"/>
              <a:t>-axis, and the graph</a:t>
            </a:r>
            <a:br>
              <a:rPr lang="en-US" altLang="en-US" smtClean="0"/>
            </a:br>
            <a:r>
              <a:rPr lang="en-US" altLang="en-US" smtClean="0"/>
              <a:t>of </a:t>
            </a:r>
            <a:r>
              <a:rPr lang="en-US" altLang="en-US" i="1" smtClean="0"/>
              <a:t>g </a:t>
            </a:r>
            <a:r>
              <a:rPr lang="en-US" altLang="en-US" smtClean="0"/>
              <a:t>lies below the graph of </a:t>
            </a:r>
            <a:r>
              <a:rPr lang="en-US" altLang="en-US" i="1" smtClean="0"/>
              <a:t>f,</a:t>
            </a:r>
            <a:br>
              <a:rPr lang="en-US" altLang="en-US" i="1" smtClean="0"/>
            </a:br>
            <a:r>
              <a:rPr lang="en-US" altLang="en-US" smtClean="0"/>
              <a:t>as shown in Figure 7.1.</a:t>
            </a:r>
          </a:p>
        </p:txBody>
      </p:sp>
      <p:pic>
        <p:nvPicPr>
          <p:cNvPr id="7172" name="Picture 7" descr="Two curves are graphed on the x y coordinate plane. Two points are labeled on the positive x axis. They are as follows from left to right: x = a and x = b. One curve is labeled f. It enters the left of the viewing window in the second quadrant, goes up and to the right, intersects the positive y axis, enters the first quadrant, passes through the point for which x = a, reaches a high point, then goes down and to the right, passes through the point for which x = b, goes further down and to the right, and exits the right of the viewing window. The second curve is labeled g. It enters the left of the viewing window in the second quadrant just above the curve of f, goes down and to the right, intersects the curve of f and goes under it, then intersects the positive y axis, enters the first quadrant, passes through the point for which x = a, reaches a low point, then goes up and to the right, passes through the point for which x = b, then again intersects the curve of f and goes above it, and exits the top right of the viewing window. The region between the two curves is shaded in the first quadrant. The left and right boundaries of the shaded region are the vertical dashed lines x = a and x = b respectivel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3886200"/>
            <a:ext cx="24320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8"/>
          <p:cNvSpPr>
            <a:spLocks noChangeArrowheads="1"/>
          </p:cNvSpPr>
          <p:nvPr/>
        </p:nvSpPr>
        <p:spPr bwMode="auto">
          <a:xfrm>
            <a:off x="6553200" y="61722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1370013"/>
            <a:ext cx="8229600" cy="5253037"/>
          </a:xfrm>
          <a:noFill/>
        </p:spPr>
        <p:txBody>
          <a:bodyPr/>
          <a:lstStyle/>
          <a:p>
            <a:pPr marL="0" indent="0" eaLnBrk="1" hangingPunct="1">
              <a:buFont typeface="Wingdings" pitchFamily="2" charset="2"/>
              <a:buNone/>
            </a:pPr>
            <a:r>
              <a:rPr lang="en-US" altLang="en-US" smtClean="0"/>
              <a:t>You can geometrically interpret the area of the region between the graphs as the area of the region under the graph of </a:t>
            </a:r>
            <a:r>
              <a:rPr lang="en-US" altLang="en-US" i="1" smtClean="0"/>
              <a:t>g</a:t>
            </a:r>
            <a:r>
              <a:rPr lang="en-US" altLang="en-US" smtClean="0"/>
              <a:t> subtracted from the area of the region under the graph of </a:t>
            </a:r>
            <a:r>
              <a:rPr lang="en-US" altLang="en-US" i="1" smtClean="0"/>
              <a:t>f</a:t>
            </a:r>
            <a:r>
              <a:rPr lang="en-US" altLang="en-US" smtClean="0"/>
              <a:t>, as shown in Figure 7.2.</a:t>
            </a:r>
          </a:p>
        </p:txBody>
      </p:sp>
      <p:sp>
        <p:nvSpPr>
          <p:cNvPr id="8195" name="Rectangle 7"/>
          <p:cNvSpPr>
            <a:spLocks noChangeArrowheads="1"/>
          </p:cNvSpPr>
          <p:nvPr/>
        </p:nvSpPr>
        <p:spPr bwMode="auto">
          <a:xfrm>
            <a:off x="3956050" y="6456363"/>
            <a:ext cx="904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7.2</a:t>
            </a:r>
          </a:p>
        </p:txBody>
      </p:sp>
      <p:sp>
        <p:nvSpPr>
          <p:cNvPr id="8196" name="Rectangle 13"/>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pic>
        <p:nvPicPr>
          <p:cNvPr id="8197" name="Picture 1" descr="Three graphs. Each part consists of a visual representation and a caption. In the visual representation of all three graphs two curves are graphed on the x y coordinate plane. Two points are labeled on the positive x axis. They are as follows from left to right: x = a and x = b. One curve is labeled f. It enters the left of the viewing window in the second quadrant, goes up and to the right, intersects the positive y axis, enters the first quadrant, passes through the point for which x = a, reaches a high point, then goes down and to the right, passes through the point for which x = b, goes further down and to the right, and exits the right of the viewing window. The second curve is labeled g. It enters the left of the viewing window in the second quadrant just above the curve of f, goes down and to the right, intersects the curve of f and goes under it, then intersects the positive y axis, enters the first quadrant, passes through the point for which x = a, reaches a low point, then goes up and to the right, passes through the point for which x = b, then again intersects the curve of f and goes above it, and exits the top right of the viewing window. (graph 1). Visual representation. The region between the two curves is shaded in the first quadrant. The left and right boundaries of the shaded region are the vertical dashed lines x = a and x = b respectively. Caption. Area of region between f and g = int_a^b (f(x) minus g(x)) d x. (graph 2). Visual representation. The region under the curve of f till the positive x axis is shaded in the first quadrant. The left and right boundaries of the shaded region are the vertical lines x = a and x = b respectively. Caption. Area of region under f = int_a^b (f(x)) d x. (graph 3). Visual representation. The region under the curve of g till the positive x axis is shaded in the first quadrant. The left and right boundaries of the shaded region are the vertical dashed lines x = a and x = b respectively. Caption. Area of region under g = int_a^b (g(x)) d x. Note. Area of region between f and g = area of region under f, minus, area of region under g. int_a^b (f(x) minus g(x)) d x = int_a^b (f(x)) d x minus int_a^b (g(x)) d x."/>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8300" y="3073400"/>
            <a:ext cx="5867400" cy="327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To verify the reasonableness of the result shown in                Figure 7.2, you can partition the interval [</a:t>
            </a:r>
            <a:r>
              <a:rPr lang="en-US" altLang="en-US" i="1" smtClean="0"/>
              <a:t>a</a:t>
            </a:r>
            <a:r>
              <a:rPr lang="en-US" altLang="en-US" smtClean="0"/>
              <a:t>, </a:t>
            </a:r>
            <a:r>
              <a:rPr lang="en-US" altLang="en-US" i="1" smtClean="0"/>
              <a:t>b</a:t>
            </a:r>
            <a:r>
              <a:rPr lang="en-US" altLang="en-US" smtClean="0"/>
              <a:t>] into </a:t>
            </a:r>
            <a:r>
              <a:rPr lang="en-US" altLang="en-US" i="1" smtClean="0"/>
              <a:t>n</a:t>
            </a:r>
            <a:r>
              <a:rPr lang="en-US" altLang="en-US" smtClean="0"/>
              <a:t> subintervals, each of width </a:t>
            </a:r>
            <a:r>
              <a:rPr lang="en-US" altLang="en-US" smtClean="0">
                <a:sym typeface="Symbol" pitchFamily="18" charset="2"/>
              </a:rPr>
              <a:t></a:t>
            </a:r>
            <a:r>
              <a:rPr lang="en-US" altLang="en-US" i="1" smtClean="0"/>
              <a:t>x</a:t>
            </a:r>
            <a:r>
              <a:rPr lang="en-US" altLang="en-US" smtClean="0"/>
              <a:t>. </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Then, as shown in Figure 7.3, </a:t>
            </a:r>
          </a:p>
          <a:p>
            <a:pPr marL="0" indent="0" eaLnBrk="1" hangingPunct="1">
              <a:buFont typeface="Wingdings" pitchFamily="2" charset="2"/>
              <a:buNone/>
            </a:pPr>
            <a:r>
              <a:rPr lang="en-US" altLang="en-US" smtClean="0"/>
              <a:t>sketch a </a:t>
            </a:r>
            <a:r>
              <a:rPr lang="en-US" altLang="en-US" b="1" smtClean="0"/>
              <a:t>representative rectangle</a:t>
            </a:r>
            <a:r>
              <a:rPr lang="en-US" altLang="en-US" smtClean="0"/>
              <a:t> </a:t>
            </a:r>
          </a:p>
          <a:p>
            <a:pPr marL="0" indent="0" eaLnBrk="1" hangingPunct="1">
              <a:buFont typeface="Wingdings" pitchFamily="2" charset="2"/>
              <a:buNone/>
            </a:pPr>
            <a:r>
              <a:rPr lang="en-US" altLang="en-US" smtClean="0"/>
              <a:t>of width </a:t>
            </a:r>
            <a:r>
              <a:rPr lang="en-US" altLang="en-US" smtClean="0">
                <a:sym typeface="Symbol" pitchFamily="18" charset="2"/>
              </a:rPr>
              <a:t></a:t>
            </a:r>
            <a:r>
              <a:rPr lang="en-US" altLang="en-US" i="1" smtClean="0"/>
              <a:t>x</a:t>
            </a:r>
            <a:r>
              <a:rPr lang="en-US" altLang="en-US" smtClean="0"/>
              <a:t> and height </a:t>
            </a:r>
            <a:r>
              <a:rPr lang="en-US" altLang="en-US" i="1" smtClean="0"/>
              <a:t>f</a:t>
            </a:r>
            <a:r>
              <a:rPr lang="en-US" altLang="en-US" smtClean="0"/>
              <a:t>(</a:t>
            </a:r>
            <a:r>
              <a:rPr lang="en-US" altLang="en-US" i="1" smtClean="0"/>
              <a:t>x</a:t>
            </a:r>
            <a:r>
              <a:rPr lang="en-US" altLang="en-US" i="1" baseline="-25000" smtClean="0"/>
              <a:t>i</a:t>
            </a:r>
            <a:r>
              <a:rPr lang="en-US" altLang="en-US" smtClean="0"/>
              <a:t>) – </a:t>
            </a:r>
            <a:r>
              <a:rPr lang="en-US" altLang="en-US" i="1" smtClean="0"/>
              <a:t>g</a:t>
            </a:r>
            <a:r>
              <a:rPr lang="en-US" altLang="en-US" smtClean="0"/>
              <a:t>(</a:t>
            </a:r>
            <a:r>
              <a:rPr lang="en-US" altLang="en-US" i="1" smtClean="0"/>
              <a:t>x</a:t>
            </a:r>
            <a:r>
              <a:rPr lang="en-US" altLang="en-US" i="1" baseline="-25000" smtClean="0"/>
              <a:t>i</a:t>
            </a:r>
            <a:r>
              <a:rPr lang="en-US" altLang="en-US" smtClean="0"/>
              <a:t>), </a:t>
            </a:r>
          </a:p>
          <a:p>
            <a:pPr marL="0" indent="0" eaLnBrk="1" hangingPunct="1">
              <a:buFont typeface="Wingdings" pitchFamily="2" charset="2"/>
              <a:buNone/>
            </a:pPr>
            <a:r>
              <a:rPr lang="en-US" altLang="en-US" smtClean="0"/>
              <a:t>where </a:t>
            </a:r>
            <a:r>
              <a:rPr lang="en-US" altLang="en-US" i="1" smtClean="0"/>
              <a:t>x</a:t>
            </a:r>
            <a:r>
              <a:rPr lang="en-US" altLang="en-US" i="1" baseline="-25000" smtClean="0"/>
              <a:t>i</a:t>
            </a:r>
            <a:r>
              <a:rPr lang="en-US" altLang="en-US" smtClean="0"/>
              <a:t> is in the </a:t>
            </a:r>
            <a:r>
              <a:rPr lang="en-US" altLang="en-US" i="1" smtClean="0"/>
              <a:t>i</a:t>
            </a:r>
            <a:r>
              <a:rPr lang="en-US" altLang="en-US" smtClean="0"/>
              <a:t>th subinterval. </a:t>
            </a:r>
          </a:p>
        </p:txBody>
      </p:sp>
      <p:sp>
        <p:nvSpPr>
          <p:cNvPr id="9219" name="Rectangle 8"/>
          <p:cNvSpPr>
            <a:spLocks noChangeArrowheads="1"/>
          </p:cNvSpPr>
          <p:nvPr/>
        </p:nvSpPr>
        <p:spPr bwMode="auto">
          <a:xfrm>
            <a:off x="6781800" y="58674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7.3</a:t>
            </a:r>
          </a:p>
        </p:txBody>
      </p:sp>
      <p:sp>
        <p:nvSpPr>
          <p:cNvPr id="9220" name="Rectangle 14"/>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pic>
        <p:nvPicPr>
          <p:cNvPr id="9221" name="Picture 15" descr="Two curves and a rectangle are graphed on the x y coordinate plane. Three points are labeled on the positive x axis. They are as follows from left to right: x = a, x = x_i and x = b. One curve is labeled f. It enters the left of the viewing window in the second quadrant, goes up and to the right, intersects the positive y axis, enters the first quadrant, passes through the point for which x = a, reaches a high point for which x = x_i, then goes down and to the right, passes through the point for which x = b, goes further down and to the right, and exits the right of the viewing window. The second curve is labeled g. It enters the left of the viewing window in the second quadrant just below the curve of f, goes down and to the right, intersects the positive y axis, enters the first quadrant, reaches a low point for which x = a, then goes up and to the right, passes through the marked point for which x = x_i, then passes through the point for which x = b, and then intersects the curve of f, goes further up and to the right above the curve of f, and exits the top right of the viewing window. The region between the two curves is shaded in the first quadrant. The left and right boundaries of the shaded region are the vertical dashed lines x = a and x = b respectively. The vertical distance of the curve of f and the curve of g from the positive x axis at x = x_i is labeled f(x_i) and g(x_i) respectively. The rectangle is graphed between the two curves in the shaded region. The upper and lower sides of the rectangle intersect both the curves at the point for which x = x_i. The distance between the left and right sides of the rectangle is labeled Delta x. A line points to the rectangle with the following text. Representative rectangle. Height: f(x_i) minus g(x_i). Width: Delta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2424113"/>
            <a:ext cx="3448050" cy="313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The area of this representative rectangle is </a:t>
            </a:r>
          </a:p>
          <a:p>
            <a:pPr marL="0" indent="0" eaLnBrk="1" hangingPunct="1">
              <a:buFont typeface="Wingdings" pitchFamily="2" charset="2"/>
              <a:buNone/>
            </a:pPr>
            <a:r>
              <a:rPr lang="en-US" altLang="en-US" smtClean="0">
                <a:sym typeface="Symbol" pitchFamily="18" charset="2"/>
              </a:rPr>
              <a:t>        </a:t>
            </a:r>
            <a:r>
              <a:rPr lang="en-US" altLang="en-US" i="1" smtClean="0"/>
              <a:t>A</a:t>
            </a:r>
            <a:r>
              <a:rPr lang="en-US" altLang="en-US" i="1" baseline="-25000" smtClean="0"/>
              <a:t>i</a:t>
            </a:r>
            <a:r>
              <a:rPr lang="en-US" altLang="en-US" smtClean="0"/>
              <a:t> = (height)(width) = [</a:t>
            </a:r>
            <a:r>
              <a:rPr lang="en-US" altLang="en-US" i="1" smtClean="0"/>
              <a:t>f</a:t>
            </a:r>
            <a:r>
              <a:rPr lang="en-US" altLang="en-US" smtClean="0"/>
              <a:t>(</a:t>
            </a:r>
            <a:r>
              <a:rPr lang="en-US" altLang="en-US" i="1" smtClean="0"/>
              <a:t>x</a:t>
            </a:r>
            <a:r>
              <a:rPr lang="en-US" altLang="en-US" i="1" baseline="-25000" smtClean="0"/>
              <a:t>i</a:t>
            </a:r>
            <a:r>
              <a:rPr lang="en-US" altLang="en-US" smtClean="0"/>
              <a:t>) – </a:t>
            </a:r>
            <a:r>
              <a:rPr lang="en-US" altLang="en-US" i="1" smtClean="0"/>
              <a:t>g</a:t>
            </a:r>
            <a:r>
              <a:rPr lang="en-US" altLang="en-US" smtClean="0"/>
              <a:t>(</a:t>
            </a:r>
            <a:r>
              <a:rPr lang="en-US" altLang="en-US" i="1" smtClean="0"/>
              <a:t>x</a:t>
            </a:r>
            <a:r>
              <a:rPr lang="en-US" altLang="en-US" i="1" baseline="-25000" smtClean="0"/>
              <a:t>i</a:t>
            </a:r>
            <a:r>
              <a:rPr lang="en-US" altLang="en-US" smtClean="0"/>
              <a:t>)]</a:t>
            </a:r>
            <a:r>
              <a:rPr lang="en-US" altLang="en-US" smtClean="0">
                <a:sym typeface="Symbol" pitchFamily="18" charset="2"/>
              </a:rPr>
              <a:t></a:t>
            </a:r>
            <a:r>
              <a:rPr lang="en-US" altLang="en-US" i="1" smtClean="0"/>
              <a:t>x</a:t>
            </a:r>
            <a:r>
              <a:rPr lang="en-US" altLang="en-US" smtClean="0"/>
              <a:t>. </a:t>
            </a:r>
          </a:p>
          <a:p>
            <a:pPr marL="0" indent="0" eaLnBrk="1" hangingPunct="1">
              <a:buFont typeface="Wingdings" pitchFamily="2" charset="2"/>
              <a:buNone/>
            </a:pPr>
            <a:endParaRPr lang="en-US" altLang="en-US" sz="1000" smtClean="0"/>
          </a:p>
          <a:p>
            <a:pPr marL="0" indent="0" eaLnBrk="1" hangingPunct="1">
              <a:buFont typeface="Wingdings" pitchFamily="2" charset="2"/>
              <a:buNone/>
            </a:pPr>
            <a:r>
              <a:rPr lang="en-US" altLang="en-US" smtClean="0"/>
              <a:t>By adding the areas of the </a:t>
            </a:r>
            <a:r>
              <a:rPr lang="en-US" altLang="en-US" i="1" smtClean="0"/>
              <a:t>n</a:t>
            </a:r>
            <a:r>
              <a:rPr lang="en-US" altLang="en-US" smtClean="0"/>
              <a:t> rectangles and taking the limit as ||</a:t>
            </a:r>
            <a:r>
              <a:rPr lang="en-US" altLang="en-US" smtClean="0">
                <a:sym typeface="Symbol" pitchFamily="18" charset="2"/>
              </a:rPr>
              <a:t></a:t>
            </a:r>
            <a:r>
              <a:rPr lang="en-US" altLang="en-US" smtClean="0"/>
              <a:t>||→0 (</a:t>
            </a:r>
            <a:r>
              <a:rPr lang="en-US" altLang="en-US" i="1" smtClean="0"/>
              <a:t>n</a:t>
            </a:r>
            <a:r>
              <a:rPr lang="en-US" altLang="en-US" smtClean="0"/>
              <a:t>→   ), you obtain </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Because </a:t>
            </a:r>
            <a:r>
              <a:rPr lang="en-US" altLang="en-US" i="1" smtClean="0"/>
              <a:t>f </a:t>
            </a:r>
            <a:r>
              <a:rPr lang="en-US" altLang="en-US" smtClean="0"/>
              <a:t>and </a:t>
            </a:r>
            <a:r>
              <a:rPr lang="en-US" altLang="en-US" i="1" smtClean="0"/>
              <a:t>g</a:t>
            </a:r>
            <a:r>
              <a:rPr lang="en-US" altLang="en-US" smtClean="0"/>
              <a:t> are continuous on [</a:t>
            </a:r>
            <a:r>
              <a:rPr lang="en-US" altLang="en-US" i="1" smtClean="0"/>
              <a:t>a</a:t>
            </a:r>
            <a:r>
              <a:rPr lang="en-US" altLang="en-US" smtClean="0"/>
              <a:t>, </a:t>
            </a:r>
            <a:r>
              <a:rPr lang="en-US" altLang="en-US" i="1" smtClean="0"/>
              <a:t>b</a:t>
            </a:r>
            <a:r>
              <a:rPr lang="en-US" altLang="en-US" smtClean="0"/>
              <a:t>], </a:t>
            </a:r>
            <a:r>
              <a:rPr lang="en-US" altLang="en-US" i="1" smtClean="0"/>
              <a:t>f – g </a:t>
            </a:r>
            <a:r>
              <a:rPr lang="en-US" altLang="en-US" smtClean="0"/>
              <a:t>is also continuous on [</a:t>
            </a:r>
            <a:r>
              <a:rPr lang="en-US" altLang="en-US" i="1" smtClean="0"/>
              <a:t>a</a:t>
            </a:r>
            <a:r>
              <a:rPr lang="en-US" altLang="en-US" smtClean="0"/>
              <a:t>, </a:t>
            </a:r>
            <a:r>
              <a:rPr lang="en-US" altLang="en-US" i="1" smtClean="0"/>
              <a:t>b</a:t>
            </a:r>
            <a:r>
              <a:rPr lang="en-US" altLang="en-US" smtClean="0"/>
              <a:t>] and the limit exists. So, the area of the given region is</a:t>
            </a:r>
          </a:p>
        </p:txBody>
      </p:sp>
      <p:pic>
        <p:nvPicPr>
          <p:cNvPr id="10243" name="Picture 6" descr="Infi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6200" y="2960688"/>
            <a:ext cx="279400" cy="16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12"/>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pic>
        <p:nvPicPr>
          <p:cNvPr id="10245" name="Picture 1" descr="lim_(n right arrow infinity) (sum_(i=1)^n (f(x_i) minus g(x_i)) Delta x)."/>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394075"/>
            <a:ext cx="27432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2" descr="Area = lim_(n right arrow infinity) (sum_(i=1)^n (f(x_i) minus g(x_i)) Delta x) = int_a^b (f(x) minus g(x)) d x."/>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5257800"/>
            <a:ext cx="3505200"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2"/>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pic>
        <p:nvPicPr>
          <p:cNvPr id="11267" name="Picture 1" descr="Area of a region between two curves. If f and g are continuous on [a, b] and g(x) &lt;= f(x) for all x in [a, b], then the area of the region bounded by the graphs of f and g and the vertical lines x = a and x = b is A = int_a^b (f(x) minus g(x)) d x."/>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7688" y="1981200"/>
            <a:ext cx="8131175" cy="25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In Figure 7.1, the graphs of </a:t>
            </a:r>
            <a:r>
              <a:rPr lang="en-US" altLang="en-US" i="1" smtClean="0"/>
              <a:t>f </a:t>
            </a:r>
            <a:r>
              <a:rPr lang="en-US" altLang="en-US" smtClean="0"/>
              <a:t>and </a:t>
            </a:r>
            <a:r>
              <a:rPr lang="en-US" altLang="en-US" i="1" smtClean="0"/>
              <a:t>g</a:t>
            </a:r>
            <a:r>
              <a:rPr lang="en-US" altLang="en-US" smtClean="0"/>
              <a:t> are shown above the   </a:t>
            </a:r>
            <a:r>
              <a:rPr lang="en-US" altLang="en-US" i="1" smtClean="0"/>
              <a:t>x</a:t>
            </a:r>
            <a:r>
              <a:rPr lang="en-US" altLang="en-US" smtClean="0"/>
              <a:t>-axis. This, however, is not necessary. </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The same integrand [</a:t>
            </a:r>
            <a:r>
              <a:rPr lang="en-US" altLang="en-US" i="1" smtClean="0"/>
              <a:t>f</a:t>
            </a:r>
            <a:r>
              <a:rPr lang="en-US" altLang="en-US" smtClean="0"/>
              <a:t>(</a:t>
            </a:r>
            <a:r>
              <a:rPr lang="en-US" altLang="en-US" i="1" smtClean="0"/>
              <a:t>x</a:t>
            </a:r>
            <a:r>
              <a:rPr lang="en-US" altLang="en-US" smtClean="0"/>
              <a:t>) – </a:t>
            </a:r>
            <a:r>
              <a:rPr lang="en-US" altLang="en-US" i="1" smtClean="0"/>
              <a:t>g</a:t>
            </a:r>
            <a:r>
              <a:rPr lang="en-US" altLang="en-US" smtClean="0"/>
              <a:t>(</a:t>
            </a:r>
            <a:r>
              <a:rPr lang="en-US" altLang="en-US" i="1" smtClean="0"/>
              <a:t>x</a:t>
            </a:r>
            <a:r>
              <a:rPr lang="en-US" altLang="en-US" smtClean="0"/>
              <a:t>)] can be used as long as      </a:t>
            </a:r>
            <a:r>
              <a:rPr lang="en-US" altLang="en-US" i="1" smtClean="0"/>
              <a:t>f </a:t>
            </a:r>
            <a:r>
              <a:rPr lang="en-US" altLang="en-US" smtClean="0"/>
              <a:t>and </a:t>
            </a:r>
            <a:r>
              <a:rPr lang="en-US" altLang="en-US" i="1" smtClean="0"/>
              <a:t>g</a:t>
            </a:r>
            <a:r>
              <a:rPr lang="en-US" altLang="en-US" smtClean="0"/>
              <a:t> are continuous and </a:t>
            </a:r>
            <a:r>
              <a:rPr lang="en-US" altLang="en-US" i="1" smtClean="0"/>
              <a:t>g</a:t>
            </a:r>
            <a:r>
              <a:rPr lang="en-US" altLang="en-US" smtClean="0"/>
              <a:t>(</a:t>
            </a:r>
            <a:r>
              <a:rPr lang="en-US" altLang="en-US" i="1" smtClean="0"/>
              <a:t>x</a:t>
            </a:r>
            <a:r>
              <a:rPr lang="en-US" altLang="en-US" smtClean="0"/>
              <a:t>) </a:t>
            </a:r>
            <a:r>
              <a:rPr lang="en-US" altLang="en-US" smtClean="0">
                <a:ea typeface="Arial" charset="0"/>
                <a:cs typeface="Arial" charset="0"/>
              </a:rPr>
              <a:t>≤</a:t>
            </a:r>
            <a:r>
              <a:rPr lang="en-US" altLang="en-US" smtClean="0"/>
              <a:t> </a:t>
            </a:r>
            <a:r>
              <a:rPr lang="en-US" altLang="en-US" i="1" smtClean="0"/>
              <a:t>f</a:t>
            </a:r>
            <a:r>
              <a:rPr lang="en-US" altLang="en-US" smtClean="0"/>
              <a:t>(</a:t>
            </a:r>
            <a:r>
              <a:rPr lang="en-US" altLang="en-US" i="1" smtClean="0"/>
              <a:t>x</a:t>
            </a:r>
            <a:r>
              <a:rPr lang="en-US" altLang="en-US" smtClean="0"/>
              <a:t>) for all </a:t>
            </a:r>
            <a:r>
              <a:rPr lang="en-US" altLang="en-US" i="1" smtClean="0"/>
              <a:t>x</a:t>
            </a:r>
            <a:r>
              <a:rPr lang="en-US" altLang="en-US" smtClean="0"/>
              <a:t> in the interval [</a:t>
            </a:r>
            <a:r>
              <a:rPr lang="en-US" altLang="en-US" i="1" smtClean="0"/>
              <a:t>a</a:t>
            </a:r>
            <a:r>
              <a:rPr lang="en-US" altLang="en-US" smtClean="0"/>
              <a:t>, </a:t>
            </a:r>
            <a:r>
              <a:rPr lang="en-US" altLang="en-US" i="1" smtClean="0"/>
              <a:t>b</a:t>
            </a:r>
            <a:r>
              <a:rPr lang="en-US" altLang="en-US" smtClean="0"/>
              <a:t>].</a:t>
            </a:r>
          </a:p>
        </p:txBody>
      </p:sp>
      <p:pic>
        <p:nvPicPr>
          <p:cNvPr id="12291" name="Picture 5" descr="Two curves are graphed on the x y coordinate plane. Two points are labeled on the positive x axis. They are as follows from left to right: x = a and x = b. One curve is labeled f. It enters the left of the viewing window in the second quadrant, goes up and to the right, intersects the positive y axis, enters the first quadrant, passes through the point for which x = a, reaches a high point, then goes down and to the right, passes through the point for which x = b, goes further down and to the right, and exits the right of the viewing window. The second curve is labeled g. It enters the left of the viewing window in the second quadrant just above the curve of f, goes down and to the right, intersects the curve of f and goes under it, then intersects the positive y axis, enters the first quadrant, passes through the point for which x = a, reaches a low point, then goes up and to the right, passes through the point for which x = b, then again intersects the curve of f and goes above it, and exits the top right of the viewing window. The region between the two curves is shaded in the first quadrant. The left and right boundaries of the shaded region are the vertical dashed lines x = a and x = b respectivel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2209800"/>
            <a:ext cx="2916238"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6"/>
          <p:cNvSpPr>
            <a:spLocks noChangeArrowheads="1"/>
          </p:cNvSpPr>
          <p:nvPr/>
        </p:nvSpPr>
        <p:spPr bwMode="auto">
          <a:xfrm>
            <a:off x="3429000" y="48768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7.1</a:t>
            </a:r>
          </a:p>
        </p:txBody>
      </p:sp>
      <p:sp>
        <p:nvSpPr>
          <p:cNvPr id="12293" name="Rectangle 12"/>
          <p:cNvSpPr>
            <a:spLocks noGrp="1" noChangeArrowheads="1"/>
          </p:cNvSpPr>
          <p:nvPr>
            <p:ph type="title"/>
          </p:nvPr>
        </p:nvSpPr>
        <p:spPr>
          <a:xfrm>
            <a:off x="547688" y="319088"/>
            <a:ext cx="8229600" cy="685800"/>
          </a:xfrm>
          <a:noFill/>
        </p:spPr>
        <p:txBody>
          <a:bodyPr/>
          <a:lstStyle/>
          <a:p>
            <a:pPr eaLnBrk="1" hangingPunct="1"/>
            <a:r>
              <a:rPr lang="en-US" altLang="en-US" sz="3600" smtClean="0">
                <a:solidFill>
                  <a:schemeClr val="bg1"/>
                </a:solidFill>
              </a:rPr>
              <a:t>Area of a Region Between Two Curves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876</TotalTime>
  <Words>986</Words>
  <Application>Microsoft Office PowerPoint</Application>
  <PresentationFormat>On-screen Show (4:3)</PresentationFormat>
  <Paragraphs>136</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Larsoen_master slide</vt:lpstr>
      <vt:lpstr>PowerPoint Presentation</vt:lpstr>
      <vt:lpstr>PowerPoint Presentation</vt:lpstr>
      <vt:lpstr>PowerPoint Presentation</vt:lpstr>
      <vt:lpstr>Area of a Region Between Two Curves</vt:lpstr>
      <vt:lpstr>Area of a Region Between Two Curves</vt:lpstr>
      <vt:lpstr>Area of a Region Between Two Curves</vt:lpstr>
      <vt:lpstr>Area of a Region Between Two Curves</vt:lpstr>
      <vt:lpstr>Area of a Region Between Two Curves</vt:lpstr>
      <vt:lpstr>Area of a Region Between Two Curves</vt:lpstr>
      <vt:lpstr>Area of a Region Between Two Curves</vt:lpstr>
      <vt:lpstr>Area of a Region Between Two Curves</vt:lpstr>
      <vt:lpstr>Example 1 – Finding the Area of a Region Between Two Curves</vt:lpstr>
      <vt:lpstr>Example 1 – Solution</vt:lpstr>
      <vt:lpstr>PowerPoint Presentation</vt:lpstr>
      <vt:lpstr>Area of a Region Between Intersecting Curves</vt:lpstr>
      <vt:lpstr>Example 2 – A Region Lying Between Two Intersecting Graphs</vt:lpstr>
      <vt:lpstr>Example 2 – Solution</vt:lpstr>
      <vt:lpstr>Example 2 – Solution</vt:lpstr>
      <vt:lpstr>PowerPoint Presentation</vt:lpstr>
      <vt:lpstr>Integration as an Accumulation Process</vt:lpstr>
      <vt:lpstr>Integration as an Accumulation Process</vt:lpstr>
      <vt:lpstr>Example 6 – Integration as an Accumulation Process</vt:lpstr>
      <vt:lpstr>Example 6 –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296</cp:revision>
  <dcterms:created xsi:type="dcterms:W3CDTF">2008-11-21T04:28:28Z</dcterms:created>
  <dcterms:modified xsi:type="dcterms:W3CDTF">2018-08-02T00:54:44Z</dcterms:modified>
</cp:coreProperties>
</file>